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90"/>
  </p:notesMasterIdLst>
  <p:sldIdLst>
    <p:sldId id="284" r:id="rId2"/>
    <p:sldId id="367" r:id="rId3"/>
    <p:sldId id="287" r:id="rId4"/>
    <p:sldId id="285" r:id="rId5"/>
    <p:sldId id="286" r:id="rId6"/>
    <p:sldId id="257" r:id="rId7"/>
    <p:sldId id="258" r:id="rId8"/>
    <p:sldId id="259" r:id="rId9"/>
    <p:sldId id="261" r:id="rId10"/>
    <p:sldId id="262" r:id="rId11"/>
    <p:sldId id="263" r:id="rId12"/>
    <p:sldId id="264" r:id="rId13"/>
    <p:sldId id="265" r:id="rId14"/>
    <p:sldId id="266" r:id="rId15"/>
    <p:sldId id="267" r:id="rId16"/>
    <p:sldId id="268" r:id="rId17"/>
    <p:sldId id="269" r:id="rId18"/>
    <p:sldId id="270" r:id="rId19"/>
    <p:sldId id="347" r:id="rId20"/>
    <p:sldId id="271" r:id="rId21"/>
    <p:sldId id="348" r:id="rId22"/>
    <p:sldId id="349" r:id="rId23"/>
    <p:sldId id="272" r:id="rId24"/>
    <p:sldId id="288" r:id="rId25"/>
    <p:sldId id="273" r:id="rId26"/>
    <p:sldId id="289" r:id="rId27"/>
    <p:sldId id="274" r:id="rId28"/>
    <p:sldId id="275" r:id="rId29"/>
    <p:sldId id="276" r:id="rId30"/>
    <p:sldId id="368" r:id="rId31"/>
    <p:sldId id="277" r:id="rId32"/>
    <p:sldId id="278" r:id="rId33"/>
    <p:sldId id="279" r:id="rId34"/>
    <p:sldId id="282" r:id="rId35"/>
    <p:sldId id="291" r:id="rId36"/>
    <p:sldId id="292" r:id="rId37"/>
    <p:sldId id="293" r:id="rId38"/>
    <p:sldId id="294" r:id="rId39"/>
    <p:sldId id="295" r:id="rId40"/>
    <p:sldId id="299" r:id="rId41"/>
    <p:sldId id="302" r:id="rId42"/>
    <p:sldId id="304" r:id="rId43"/>
    <p:sldId id="306" r:id="rId44"/>
    <p:sldId id="307" r:id="rId45"/>
    <p:sldId id="308" r:id="rId46"/>
    <p:sldId id="309" r:id="rId47"/>
    <p:sldId id="310" r:id="rId48"/>
    <p:sldId id="311" r:id="rId49"/>
    <p:sldId id="312" r:id="rId50"/>
    <p:sldId id="313" r:id="rId51"/>
    <p:sldId id="314" r:id="rId52"/>
    <p:sldId id="316" r:id="rId53"/>
    <p:sldId id="317" r:id="rId54"/>
    <p:sldId id="318" r:id="rId55"/>
    <p:sldId id="319" r:id="rId56"/>
    <p:sldId id="320" r:id="rId57"/>
    <p:sldId id="321" r:id="rId58"/>
    <p:sldId id="322" r:id="rId59"/>
    <p:sldId id="323" r:id="rId60"/>
    <p:sldId id="324" r:id="rId61"/>
    <p:sldId id="325" r:id="rId62"/>
    <p:sldId id="326" r:id="rId63"/>
    <p:sldId id="328" r:id="rId64"/>
    <p:sldId id="329" r:id="rId65"/>
    <p:sldId id="330" r:id="rId66"/>
    <p:sldId id="331" r:id="rId67"/>
    <p:sldId id="332" r:id="rId68"/>
    <p:sldId id="333" r:id="rId69"/>
    <p:sldId id="334" r:id="rId70"/>
    <p:sldId id="335" r:id="rId71"/>
    <p:sldId id="341" r:id="rId72"/>
    <p:sldId id="342" r:id="rId73"/>
    <p:sldId id="346" r:id="rId74"/>
    <p:sldId id="350" r:id="rId75"/>
    <p:sldId id="351" r:id="rId76"/>
    <p:sldId id="352" r:id="rId77"/>
    <p:sldId id="353" r:id="rId78"/>
    <p:sldId id="354" r:id="rId79"/>
    <p:sldId id="355" r:id="rId80"/>
    <p:sldId id="356" r:id="rId81"/>
    <p:sldId id="357" r:id="rId82"/>
    <p:sldId id="359" r:id="rId83"/>
    <p:sldId id="362" r:id="rId84"/>
    <p:sldId id="363" r:id="rId85"/>
    <p:sldId id="364" r:id="rId86"/>
    <p:sldId id="365" r:id="rId87"/>
    <p:sldId id="366" r:id="rId88"/>
    <p:sldId id="369"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tab s" initials="ms" lastIdx="1" clrIdx="0">
    <p:extLst>
      <p:ext uri="{19B8F6BF-5375-455C-9EA6-DF929625EA0E}">
        <p15:presenceInfo xmlns:p15="http://schemas.microsoft.com/office/powerpoint/2012/main" xmlns="" userId="de2cadc09534bc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6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07530-F97F-441A-AEBE-290235DD20FB}" type="datetimeFigureOut">
              <a:rPr lang="en-US" smtClean="0"/>
              <a:t>12/29/2020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3377D-8AA1-44F0-B4AD-DC13FE166B12}" type="slidenum">
              <a:rPr lang="en-US" smtClean="0"/>
              <a:t>‹#›</a:t>
            </a:fld>
            <a:endParaRPr lang="en-US"/>
          </a:p>
        </p:txBody>
      </p:sp>
    </p:spTree>
    <p:extLst>
      <p:ext uri="{BB962C8B-B14F-4D97-AF65-F5344CB8AC3E}">
        <p14:creationId xmlns:p14="http://schemas.microsoft.com/office/powerpoint/2010/main" val="364478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42963"/>
            <a:r>
              <a:rPr lang="en-US" altLang="en-US" smtClean="0"/>
              <a:t>The initial management of CIN2,3 includes either excision or ablation of the transformation zone or a diagnostic excisional procedure should colpo be inadequate or recurrent high grade disease is present.  In follow up, any abnormal test should begin more intensive surveillance for recurrent disease.</a:t>
            </a:r>
          </a:p>
          <a:p>
            <a:pPr defTabSz="842963"/>
            <a:endParaRPr lang="en-US" alt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DE93D3-3EBA-40A6-8CE3-86CF8B2E233D}" type="slidenum">
              <a:rPr lang="en-US" altLang="en-US">
                <a:solidFill>
                  <a:srgbClr val="000000"/>
                </a:solidFill>
              </a:rPr>
              <a:pPr>
                <a:spcBef>
                  <a:spcPct val="0"/>
                </a:spcBef>
              </a:pPr>
              <a:t>37</a:t>
            </a:fld>
            <a:endParaRPr lang="en-US" altLang="en-US">
              <a:solidFill>
                <a:srgbClr val="000000"/>
              </a:solidFill>
            </a:endParaRPr>
          </a:p>
        </p:txBody>
      </p:sp>
    </p:spTree>
    <p:extLst>
      <p:ext uri="{BB962C8B-B14F-4D97-AF65-F5344CB8AC3E}">
        <p14:creationId xmlns:p14="http://schemas.microsoft.com/office/powerpoint/2010/main" val="38905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4FFF37B7-F074-43A5-AAC8-F241599D2195}" type="slidenum">
              <a:rPr lang="en-US" altLang="en-US" sz="1000">
                <a:latin typeface="Times New Roman" panose="02020603050405020304" pitchFamily="18" charset="0"/>
              </a:rPr>
              <a:pPr eaLnBrk="0" hangingPunct="0">
                <a:spcBef>
                  <a:spcPct val="0"/>
                </a:spcBef>
              </a:pPr>
              <a:t>38</a:t>
            </a:fld>
            <a:endParaRPr lang="en-US" altLang="en-US" sz="1000">
              <a:latin typeface="Times New Roman" panose="02020603050405020304" pitchFamily="18" charset="0"/>
            </a:endParaRPr>
          </a:p>
        </p:txBody>
      </p:sp>
      <p:sp>
        <p:nvSpPr>
          <p:cNvPr id="2283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8356" name="Rectangle 3"/>
          <p:cNvSpPr>
            <a:spLocks noGrp="1" noChangeArrowheads="1"/>
          </p:cNvSpPr>
          <p:nvPr>
            <p:ph type="body" idx="1"/>
          </p:nvPr>
        </p:nvSpPr>
        <p:spPr bwMode="auto">
          <a:xfrm>
            <a:off x="912813" y="4343400"/>
            <a:ext cx="5032375"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9599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90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1879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31866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548436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65072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26778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77818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4912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903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66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76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984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637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75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072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837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58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BE451C3-0FF4-47C4-B829-773ADF60F88C}" type="datetimeFigureOut">
              <a:rPr lang="en-US" smtClean="0"/>
              <a:t>12/29/2020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623238"/>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0D903-74C3-BA46-961C-3E9DF67EDAE3}"/>
              </a:ext>
            </a:extLst>
          </p:cNvPr>
          <p:cNvSpPr>
            <a:spLocks noGrp="1"/>
          </p:cNvSpPr>
          <p:nvPr>
            <p:ph type="ctrTitle"/>
          </p:nvPr>
        </p:nvSpPr>
        <p:spPr>
          <a:xfrm>
            <a:off x="2562252" y="1334865"/>
            <a:ext cx="8825658" cy="2677648"/>
          </a:xfrm>
        </p:spPr>
        <p:txBody>
          <a:bodyPr/>
          <a:lstStyle/>
          <a:p>
            <a:r>
              <a:rPr lang="fa-IR" sz="6400" b="1" dirty="0"/>
              <a:t>ویروس پاپیلومای انسانی</a:t>
            </a:r>
            <a:endParaRPr lang="en-US" sz="6400" b="1" dirty="0"/>
          </a:p>
        </p:txBody>
      </p:sp>
    </p:spTree>
    <p:extLst>
      <p:ext uri="{BB962C8B-B14F-4D97-AF65-F5344CB8AC3E}">
        <p14:creationId xmlns:p14="http://schemas.microsoft.com/office/powerpoint/2010/main" val="4167521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251BD90-33B8-644E-B79F-5D413437FBB4}"/>
              </a:ext>
            </a:extLst>
          </p:cNvPr>
          <p:cNvSpPr txBox="1"/>
          <p:nvPr/>
        </p:nvSpPr>
        <p:spPr>
          <a:xfrm>
            <a:off x="844378" y="1351508"/>
            <a:ext cx="10503244" cy="3539430"/>
          </a:xfrm>
          <a:prstGeom prst="rect">
            <a:avLst/>
          </a:prstGeom>
          <a:noFill/>
        </p:spPr>
        <p:txBody>
          <a:bodyPr wrap="square">
            <a:spAutoFit/>
          </a:bodyPr>
          <a:lstStyle/>
          <a:p>
            <a:pPr algn="justLow" rtl="1"/>
            <a:r>
              <a:rPr lang="fa-IR" sz="2800" b="1" dirty="0">
                <a:solidFill>
                  <a:srgbClr val="454545"/>
                </a:solidFill>
                <a:latin typeface=".ArabicUIDisplay-Bold"/>
              </a:rPr>
              <a:t>بیماری</a:t>
            </a:r>
            <a:r>
              <a:rPr lang="fa-IR" sz="2800" b="1" dirty="0">
                <a:solidFill>
                  <a:srgbClr val="454545"/>
                </a:solidFill>
                <a:latin typeface=".SFUIDisplay-Bold"/>
              </a:rPr>
              <a:t> </a:t>
            </a:r>
            <a:r>
              <a:rPr lang="fa-IR" sz="2800" b="1" dirty="0">
                <a:solidFill>
                  <a:srgbClr val="454545"/>
                </a:solidFill>
                <a:latin typeface=".ArabicUIDisplay-Bold"/>
              </a:rPr>
              <a:t>مرتبط</a:t>
            </a:r>
            <a:r>
              <a:rPr lang="fa-IR" sz="2800" b="1" dirty="0">
                <a:solidFill>
                  <a:srgbClr val="454545"/>
                </a:solidFill>
                <a:latin typeface=".SFUIDisplay-Bold"/>
              </a:rPr>
              <a:t> </a:t>
            </a:r>
            <a:r>
              <a:rPr lang="fa-IR" sz="2800" b="1" dirty="0">
                <a:solidFill>
                  <a:srgbClr val="454545"/>
                </a:solidFill>
                <a:latin typeface=".ArabicUIDisplay-Bold"/>
              </a:rPr>
              <a:t>با</a:t>
            </a:r>
            <a:r>
              <a:rPr lang="fa-IR" sz="2800" b="1" dirty="0">
                <a:solidFill>
                  <a:srgbClr val="454545"/>
                </a:solidFill>
                <a:latin typeface=".SFUIDisplay-Bold"/>
              </a:rPr>
              <a:t> </a:t>
            </a:r>
            <a:r>
              <a:rPr lang="en-US" sz="2800" b="1" dirty="0">
                <a:solidFill>
                  <a:srgbClr val="454545"/>
                </a:solidFill>
                <a:latin typeface=".SFUIDisplay-Bold"/>
              </a:rPr>
              <a:t>HPV </a:t>
            </a:r>
            <a:r>
              <a:rPr lang="fa-IR" sz="2800" b="1" dirty="0">
                <a:solidFill>
                  <a:srgbClr val="454545"/>
                </a:solidFill>
                <a:latin typeface=".ArabicUIDisplay-Bold"/>
              </a:rPr>
              <a:t>در</a:t>
            </a:r>
            <a:r>
              <a:rPr lang="fa-IR" sz="2800" b="1" dirty="0">
                <a:solidFill>
                  <a:srgbClr val="454545"/>
                </a:solidFill>
                <a:latin typeface=".SFUIDisplay-Bold"/>
              </a:rPr>
              <a:t> </a:t>
            </a:r>
            <a:r>
              <a:rPr lang="fa-IR" sz="2800" b="1" dirty="0">
                <a:solidFill>
                  <a:srgbClr val="454545"/>
                </a:solidFill>
                <a:latin typeface=".ArabicUIDisplay-Bold"/>
              </a:rPr>
              <a:t>زنان</a:t>
            </a:r>
            <a:r>
              <a:rPr lang="fa-IR" sz="2800" b="1" dirty="0">
                <a:solidFill>
                  <a:srgbClr val="454545"/>
                </a:solidFill>
                <a:latin typeface=".SFUIDisplay-Bold"/>
              </a:rPr>
              <a:t> </a:t>
            </a:r>
            <a:r>
              <a:rPr lang="fa-IR" sz="2800" b="1" dirty="0">
                <a:solidFill>
                  <a:srgbClr val="454545"/>
                </a:solidFill>
                <a:latin typeface=".ArabicUIDisplay-Bold"/>
              </a:rPr>
              <a:t>و</a:t>
            </a:r>
            <a:r>
              <a:rPr lang="fa-IR" sz="2800" b="1" dirty="0">
                <a:solidFill>
                  <a:srgbClr val="454545"/>
                </a:solidFill>
                <a:latin typeface=".SFUIDisplay-Bold"/>
              </a:rPr>
              <a:t> </a:t>
            </a:r>
            <a:r>
              <a:rPr lang="fa-IR" sz="2800" b="1" dirty="0">
                <a:solidFill>
                  <a:srgbClr val="454545"/>
                </a:solidFill>
                <a:latin typeface=".ArabicUIDisplay-Bold"/>
              </a:rPr>
              <a:t>مردان</a:t>
            </a:r>
            <a:r>
              <a:rPr lang="fa-IR" sz="2800" b="1" dirty="0">
                <a:solidFill>
                  <a:srgbClr val="454545"/>
                </a:solidFill>
                <a:latin typeface=".SFUIDisplay-Bold"/>
              </a:rPr>
              <a:t> </a:t>
            </a:r>
          </a:p>
          <a:p>
            <a:pPr algn="justLow" rtl="1"/>
            <a:r>
              <a:rPr lang="fa-IR" sz="2800" b="1" dirty="0" smtClean="0">
                <a:solidFill>
                  <a:srgbClr val="454545"/>
                </a:solidFill>
                <a:latin typeface=".SFUIDisplay-Bold"/>
              </a:rPr>
              <a:t>. </a:t>
            </a:r>
            <a:r>
              <a:rPr lang="fa-IR" sz="2800" b="1" dirty="0">
                <a:solidFill>
                  <a:srgbClr val="454545"/>
                </a:solidFill>
                <a:latin typeface=".ArabicUIDisplay-Bold"/>
              </a:rPr>
              <a:t>سرطان</a:t>
            </a:r>
            <a:r>
              <a:rPr lang="fa-IR" sz="2800" b="1" dirty="0">
                <a:solidFill>
                  <a:srgbClr val="454545"/>
                </a:solidFill>
                <a:latin typeface=".SFUIDisplay-Bold"/>
              </a:rPr>
              <a:t> </a:t>
            </a:r>
            <a:r>
              <a:rPr lang="fa-IR" sz="2800" b="1" dirty="0">
                <a:solidFill>
                  <a:srgbClr val="454545"/>
                </a:solidFill>
                <a:latin typeface=".ArabicUIDisplay-Bold"/>
              </a:rPr>
              <a:t>مقعد</a:t>
            </a:r>
          </a:p>
          <a:p>
            <a:pPr algn="justLow" rtl="1"/>
            <a:r>
              <a:rPr lang="fa-IR" sz="2800" dirty="0">
                <a:solidFill>
                  <a:srgbClr val="454545"/>
                </a:solidFill>
                <a:latin typeface=".ArabicUIText-Regular"/>
              </a:rPr>
              <a:t> انواع</a:t>
            </a:r>
            <a:r>
              <a:rPr lang="fa-IR" sz="2800" b="0" dirty="0">
                <a:solidFill>
                  <a:srgbClr val="454545"/>
                </a:solidFill>
                <a:latin typeface=".SFUIText"/>
              </a:rPr>
              <a:t> </a:t>
            </a:r>
            <a:r>
              <a:rPr lang="en-US" sz="2800" b="0" dirty="0">
                <a:solidFill>
                  <a:srgbClr val="454545"/>
                </a:solidFill>
                <a:latin typeface=".SFUIText"/>
              </a:rPr>
              <a:t>HPV 16</a:t>
            </a:r>
            <a:r>
              <a:rPr lang="en-US" sz="2800" b="0" dirty="0">
                <a:solidFill>
                  <a:srgbClr val="454545"/>
                </a:solidFill>
                <a:latin typeface=".ArabicUIText-Regular"/>
              </a:rPr>
              <a:t>،</a:t>
            </a:r>
            <a:r>
              <a:rPr lang="en-US" sz="2800" b="0" dirty="0">
                <a:solidFill>
                  <a:srgbClr val="454545"/>
                </a:solidFill>
                <a:latin typeface=".SFUIText"/>
              </a:rPr>
              <a:t> 18 </a:t>
            </a:r>
            <a:r>
              <a:rPr lang="fa-IR" sz="2800" b="0" dirty="0">
                <a:solidFill>
                  <a:srgbClr val="454545"/>
                </a:solidFill>
                <a:latin typeface=".ArabicUIText-Regular"/>
              </a:rPr>
              <a:t>سبب</a:t>
            </a:r>
            <a:r>
              <a:rPr lang="fa-IR" sz="2800" b="0" dirty="0">
                <a:solidFill>
                  <a:srgbClr val="454545"/>
                </a:solidFill>
                <a:latin typeface=".SFUIText"/>
              </a:rPr>
              <a:t> </a:t>
            </a:r>
            <a:r>
              <a:rPr lang="fa-IR" sz="2800" b="0" dirty="0">
                <a:solidFill>
                  <a:srgbClr val="454545"/>
                </a:solidFill>
                <a:latin typeface=".ArabicUIText-Regular"/>
              </a:rPr>
              <a:t>تقریبا</a:t>
            </a:r>
            <a:r>
              <a:rPr lang="fa-IR" sz="2800" b="0" dirty="0">
                <a:solidFill>
                  <a:srgbClr val="454545"/>
                </a:solidFill>
                <a:latin typeface=".SFUIText"/>
              </a:rPr>
              <a:t> 90 </a:t>
            </a:r>
            <a:r>
              <a:rPr lang="fa-IR" sz="2800" b="0" dirty="0">
                <a:solidFill>
                  <a:srgbClr val="454545"/>
                </a:solidFill>
                <a:latin typeface=".ArabicUIText-Regular"/>
              </a:rPr>
              <a:t>درصد</a:t>
            </a:r>
            <a:r>
              <a:rPr lang="fa-IR" sz="2800" b="0" dirty="0">
                <a:solidFill>
                  <a:srgbClr val="454545"/>
                </a:solidFill>
                <a:latin typeface=".SFUIText"/>
              </a:rPr>
              <a:t> </a:t>
            </a:r>
            <a:r>
              <a:rPr lang="fa-IR" sz="2800" b="0" dirty="0">
                <a:solidFill>
                  <a:srgbClr val="454545"/>
                </a:solidFill>
                <a:latin typeface=".ArabicUIText-Regular"/>
              </a:rPr>
              <a:t>سرطانهای</a:t>
            </a:r>
            <a:r>
              <a:rPr lang="fa-IR" sz="2800" b="0" dirty="0">
                <a:solidFill>
                  <a:srgbClr val="454545"/>
                </a:solidFill>
                <a:latin typeface=".SFUIText"/>
              </a:rPr>
              <a:t> </a:t>
            </a:r>
            <a:r>
              <a:rPr lang="fa-IR" sz="2800" b="0" dirty="0">
                <a:solidFill>
                  <a:srgbClr val="454545"/>
                </a:solidFill>
                <a:latin typeface=".ArabicUIText-Regular"/>
              </a:rPr>
              <a:t>مقعد</a:t>
            </a:r>
            <a:r>
              <a:rPr lang="fa-IR" sz="2800" b="0" dirty="0">
                <a:solidFill>
                  <a:srgbClr val="454545"/>
                </a:solidFill>
                <a:latin typeface=".SFUIText"/>
              </a:rPr>
              <a:t> </a:t>
            </a:r>
            <a:r>
              <a:rPr lang="fa-IR" sz="2800" b="0" dirty="0">
                <a:solidFill>
                  <a:srgbClr val="454545"/>
                </a:solidFill>
                <a:latin typeface=".ArabicUIText-Regular"/>
              </a:rPr>
              <a:t>و</a:t>
            </a:r>
            <a:r>
              <a:rPr lang="fa-IR" sz="2800" b="0" dirty="0">
                <a:solidFill>
                  <a:srgbClr val="454545"/>
                </a:solidFill>
                <a:latin typeface=".SFUIText"/>
              </a:rPr>
              <a:t> </a:t>
            </a:r>
            <a:r>
              <a:rPr lang="fa-IR" sz="2800" b="0" dirty="0">
                <a:solidFill>
                  <a:srgbClr val="454545"/>
                </a:solidFill>
                <a:latin typeface=".ArabicUIText-Regular"/>
              </a:rPr>
              <a:t>ضایعات</a:t>
            </a:r>
            <a:r>
              <a:rPr lang="fa-IR" sz="2800" b="0" dirty="0">
                <a:solidFill>
                  <a:srgbClr val="454545"/>
                </a:solidFill>
                <a:latin typeface=".SFUIText"/>
              </a:rPr>
              <a:t> </a:t>
            </a:r>
            <a:r>
              <a:rPr lang="fa-IR" sz="2800" b="0" dirty="0">
                <a:solidFill>
                  <a:srgbClr val="454545"/>
                </a:solidFill>
                <a:latin typeface=".ArabicUIText-Regular"/>
              </a:rPr>
              <a:t>مقعدی</a:t>
            </a:r>
            <a:r>
              <a:rPr lang="fa-IR" sz="2800" b="0" dirty="0">
                <a:solidFill>
                  <a:srgbClr val="454545"/>
                </a:solidFill>
                <a:latin typeface=".SFUIText"/>
              </a:rPr>
              <a:t> </a:t>
            </a:r>
            <a:r>
              <a:rPr lang="fa-IR" sz="2800" b="0" dirty="0" smtClean="0">
                <a:solidFill>
                  <a:srgbClr val="454545"/>
                </a:solidFill>
                <a:latin typeface=".SFUIText"/>
              </a:rPr>
              <a:t>را منجر</a:t>
            </a:r>
            <a:r>
              <a:rPr lang="fa-IR" sz="2800" b="0" dirty="0" smtClean="0">
                <a:solidFill>
                  <a:srgbClr val="454545"/>
                </a:solidFill>
                <a:latin typeface=".ArabicUIText-Regular"/>
              </a:rPr>
              <a:t>می</a:t>
            </a:r>
            <a:r>
              <a:rPr lang="fa-IR" sz="2800" b="0" dirty="0" smtClean="0">
                <a:solidFill>
                  <a:srgbClr val="454545"/>
                </a:solidFill>
                <a:latin typeface=".SFUIText"/>
              </a:rPr>
              <a:t> </a:t>
            </a:r>
            <a:r>
              <a:rPr lang="fa-IR" sz="2800" b="0" dirty="0" smtClean="0">
                <a:solidFill>
                  <a:srgbClr val="454545"/>
                </a:solidFill>
                <a:latin typeface=".ArabicUIText-Regular"/>
              </a:rPr>
              <a:t>شود</a:t>
            </a:r>
          </a:p>
          <a:p>
            <a:pPr algn="justLow" rtl="1"/>
            <a:r>
              <a:rPr lang="fa-IR" sz="2800" b="0" dirty="0" smtClean="0">
                <a:solidFill>
                  <a:srgbClr val="454545"/>
                </a:solidFill>
                <a:latin typeface=".SFUIText"/>
              </a:rPr>
              <a:t> </a:t>
            </a:r>
            <a:r>
              <a:rPr lang="fa-IR" sz="2800" b="0" dirty="0">
                <a:solidFill>
                  <a:srgbClr val="454545"/>
                </a:solidFill>
                <a:latin typeface=".ArabicUIText-Regular"/>
              </a:rPr>
              <a:t>احتمال</a:t>
            </a:r>
            <a:r>
              <a:rPr lang="fa-IR" sz="2800" b="0" dirty="0">
                <a:solidFill>
                  <a:srgbClr val="454545"/>
                </a:solidFill>
                <a:latin typeface=".SFUIText"/>
              </a:rPr>
              <a:t> </a:t>
            </a:r>
            <a:r>
              <a:rPr lang="fa-IR" sz="2800" b="0" dirty="0">
                <a:solidFill>
                  <a:srgbClr val="454545"/>
                </a:solidFill>
                <a:latin typeface=".ArabicUIText-Regular"/>
              </a:rPr>
              <a:t>وقوع</a:t>
            </a:r>
            <a:r>
              <a:rPr lang="fa-IR" sz="2800" b="0" dirty="0">
                <a:solidFill>
                  <a:srgbClr val="454545"/>
                </a:solidFill>
                <a:latin typeface=".SFUIText"/>
              </a:rPr>
              <a:t> </a:t>
            </a:r>
            <a:r>
              <a:rPr lang="fa-IR" sz="2800" b="0" dirty="0">
                <a:solidFill>
                  <a:srgbClr val="454545"/>
                </a:solidFill>
                <a:latin typeface=".ArabicUIText-Regular"/>
              </a:rPr>
              <a:t>سرطان</a:t>
            </a:r>
            <a:r>
              <a:rPr lang="fa-IR" sz="2800" b="0" dirty="0">
                <a:solidFill>
                  <a:srgbClr val="454545"/>
                </a:solidFill>
                <a:latin typeface=".SFUIText"/>
              </a:rPr>
              <a:t> </a:t>
            </a:r>
            <a:r>
              <a:rPr lang="fa-IR" sz="2800" b="0" dirty="0">
                <a:solidFill>
                  <a:srgbClr val="454545"/>
                </a:solidFill>
                <a:latin typeface=".ArabicUIText-Regular"/>
              </a:rPr>
              <a:t>مقعدی</a:t>
            </a:r>
            <a:r>
              <a:rPr lang="fa-IR" sz="2800" b="0" dirty="0">
                <a:solidFill>
                  <a:srgbClr val="454545"/>
                </a:solidFill>
                <a:latin typeface=".SFUIText"/>
              </a:rPr>
              <a:t> </a:t>
            </a:r>
            <a:r>
              <a:rPr lang="fa-IR" sz="2800" b="0" dirty="0">
                <a:solidFill>
                  <a:srgbClr val="454545"/>
                </a:solidFill>
                <a:latin typeface=".ArabicUIText-Regular"/>
              </a:rPr>
              <a:t>در</a:t>
            </a:r>
            <a:r>
              <a:rPr lang="fa-IR" sz="2800" b="0" dirty="0">
                <a:solidFill>
                  <a:srgbClr val="454545"/>
                </a:solidFill>
                <a:latin typeface=".SFUIText"/>
              </a:rPr>
              <a:t> </a:t>
            </a:r>
            <a:r>
              <a:rPr lang="fa-IR" sz="2800" b="0" dirty="0">
                <a:solidFill>
                  <a:srgbClr val="454545"/>
                </a:solidFill>
                <a:latin typeface=".ArabicUIText-Regular"/>
              </a:rPr>
              <a:t>زنان</a:t>
            </a:r>
            <a:r>
              <a:rPr lang="fa-IR" sz="2800" b="0" dirty="0">
                <a:solidFill>
                  <a:srgbClr val="454545"/>
                </a:solidFill>
                <a:latin typeface=".SFUIText"/>
              </a:rPr>
              <a:t> </a:t>
            </a:r>
            <a:r>
              <a:rPr lang="fa-IR" sz="2800" b="0" dirty="0" smtClean="0">
                <a:solidFill>
                  <a:srgbClr val="454545"/>
                </a:solidFill>
                <a:latin typeface=".SFUIText"/>
              </a:rPr>
              <a:t>مبتلا به این ویروس </a:t>
            </a:r>
            <a:r>
              <a:rPr lang="fa-IR" sz="2800" b="0" dirty="0" smtClean="0">
                <a:solidFill>
                  <a:srgbClr val="454545"/>
                </a:solidFill>
                <a:latin typeface=".ArabicUIText-Regular"/>
              </a:rPr>
              <a:t>بیشتر</a:t>
            </a:r>
            <a:r>
              <a:rPr lang="fa-IR" sz="2800" b="0" dirty="0" smtClean="0">
                <a:solidFill>
                  <a:srgbClr val="454545"/>
                </a:solidFill>
                <a:latin typeface=".SFUIText"/>
              </a:rPr>
              <a:t> </a:t>
            </a:r>
            <a:r>
              <a:rPr lang="fa-IR" sz="2800" b="0" dirty="0">
                <a:solidFill>
                  <a:srgbClr val="454545"/>
                </a:solidFill>
                <a:latin typeface=".ArabicUIText-Regular"/>
              </a:rPr>
              <a:t>از</a:t>
            </a:r>
            <a:r>
              <a:rPr lang="fa-IR" sz="2800" b="0" dirty="0">
                <a:solidFill>
                  <a:srgbClr val="454545"/>
                </a:solidFill>
                <a:latin typeface=".SFUIText"/>
              </a:rPr>
              <a:t> </a:t>
            </a:r>
            <a:r>
              <a:rPr lang="fa-IR" sz="2800" b="0" dirty="0">
                <a:solidFill>
                  <a:srgbClr val="454545"/>
                </a:solidFill>
                <a:latin typeface=".ArabicUIText-Regular"/>
              </a:rPr>
              <a:t>مردان</a:t>
            </a:r>
            <a:r>
              <a:rPr lang="fa-IR" sz="2800" b="0" dirty="0">
                <a:solidFill>
                  <a:srgbClr val="454545"/>
                </a:solidFill>
                <a:latin typeface=".SFUIText"/>
              </a:rPr>
              <a:t> </a:t>
            </a:r>
            <a:r>
              <a:rPr lang="fa-IR" sz="2800" b="0" dirty="0">
                <a:solidFill>
                  <a:srgbClr val="454545"/>
                </a:solidFill>
                <a:latin typeface=".ArabicUIText-Regular"/>
              </a:rPr>
              <a:t>است،</a:t>
            </a:r>
            <a:r>
              <a:rPr lang="fa-IR" sz="2800" b="0" dirty="0">
                <a:solidFill>
                  <a:srgbClr val="454545"/>
                </a:solidFill>
                <a:latin typeface=".SFUIText"/>
              </a:rPr>
              <a:t> </a:t>
            </a:r>
            <a:endParaRPr lang="fa-IR" sz="2800" b="0" dirty="0" smtClean="0">
              <a:solidFill>
                <a:srgbClr val="454545"/>
              </a:solidFill>
              <a:latin typeface=".SFUIText"/>
            </a:endParaRPr>
          </a:p>
          <a:p>
            <a:pPr algn="justLow" rtl="1"/>
            <a:endParaRPr lang="fa-IR" sz="2800" dirty="0">
              <a:solidFill>
                <a:srgbClr val="454545"/>
              </a:solidFill>
              <a:latin typeface=".SFUIText"/>
            </a:endParaRPr>
          </a:p>
          <a:p>
            <a:pPr algn="justLow" rtl="1"/>
            <a:r>
              <a:rPr lang="fa-IR" sz="2800" b="0" dirty="0" smtClean="0">
                <a:solidFill>
                  <a:srgbClr val="454545"/>
                </a:solidFill>
                <a:latin typeface=".ArabicUIText-Regular"/>
              </a:rPr>
              <a:t>هرچند</a:t>
            </a:r>
            <a:r>
              <a:rPr lang="fa-IR" sz="2800" b="0" dirty="0" smtClean="0">
                <a:solidFill>
                  <a:srgbClr val="454545"/>
                </a:solidFill>
                <a:latin typeface=".SFUIText"/>
              </a:rPr>
              <a:t> </a:t>
            </a:r>
            <a:r>
              <a:rPr lang="fa-IR" sz="2800" b="0" dirty="0">
                <a:solidFill>
                  <a:srgbClr val="454545"/>
                </a:solidFill>
                <a:latin typeface=".ArabicUIText-Regular"/>
              </a:rPr>
              <a:t>این</a:t>
            </a:r>
            <a:r>
              <a:rPr lang="fa-IR" sz="2800" b="0" dirty="0">
                <a:solidFill>
                  <a:srgbClr val="454545"/>
                </a:solidFill>
                <a:latin typeface=".SFUIText"/>
              </a:rPr>
              <a:t> </a:t>
            </a:r>
            <a:r>
              <a:rPr lang="fa-IR" sz="2800" b="0" dirty="0">
                <a:solidFill>
                  <a:srgbClr val="454545"/>
                </a:solidFill>
                <a:latin typeface=".ArabicUIText-Regular"/>
              </a:rPr>
              <a:t>موارد</a:t>
            </a:r>
            <a:r>
              <a:rPr lang="fa-IR" sz="2800" b="0" dirty="0">
                <a:solidFill>
                  <a:srgbClr val="454545"/>
                </a:solidFill>
                <a:latin typeface=".SFUIText"/>
              </a:rPr>
              <a:t> </a:t>
            </a:r>
            <a:r>
              <a:rPr lang="fa-IR" sz="2800" b="0" dirty="0">
                <a:solidFill>
                  <a:srgbClr val="454545"/>
                </a:solidFill>
                <a:latin typeface=".ArabicUIText-Regular"/>
              </a:rPr>
              <a:t>در</a:t>
            </a:r>
            <a:r>
              <a:rPr lang="fa-IR" sz="2800" b="0" dirty="0">
                <a:solidFill>
                  <a:srgbClr val="454545"/>
                </a:solidFill>
                <a:latin typeface=".SFUIText"/>
              </a:rPr>
              <a:t> </a:t>
            </a:r>
            <a:r>
              <a:rPr lang="fa-IR" sz="2800" b="0" dirty="0">
                <a:solidFill>
                  <a:srgbClr val="454545"/>
                </a:solidFill>
                <a:latin typeface=".ArabicUIText-Regular"/>
              </a:rPr>
              <a:t>میان</a:t>
            </a:r>
            <a:r>
              <a:rPr lang="fa-IR" sz="2800" b="0" dirty="0">
                <a:solidFill>
                  <a:srgbClr val="454545"/>
                </a:solidFill>
                <a:latin typeface=".SFUIText"/>
              </a:rPr>
              <a:t> </a:t>
            </a:r>
            <a:r>
              <a:rPr lang="fa-IR" sz="2800" b="0" dirty="0">
                <a:solidFill>
                  <a:srgbClr val="454545"/>
                </a:solidFill>
                <a:latin typeface=".ArabicUIText-Regular"/>
              </a:rPr>
              <a:t>مردان</a:t>
            </a:r>
            <a:r>
              <a:rPr lang="fa-IR" sz="2800" b="0" dirty="0">
                <a:solidFill>
                  <a:srgbClr val="454545"/>
                </a:solidFill>
                <a:latin typeface=".SFUIText"/>
              </a:rPr>
              <a:t> </a:t>
            </a:r>
            <a:r>
              <a:rPr lang="fa-IR" sz="2800" b="0" dirty="0">
                <a:solidFill>
                  <a:srgbClr val="454545"/>
                </a:solidFill>
                <a:latin typeface=".ArabicUIText-Regular"/>
              </a:rPr>
              <a:t>مبتلا</a:t>
            </a:r>
            <a:r>
              <a:rPr lang="fa-IR" sz="2800" b="0" dirty="0">
                <a:solidFill>
                  <a:srgbClr val="454545"/>
                </a:solidFill>
                <a:latin typeface=".SFUIText"/>
              </a:rPr>
              <a:t> </a:t>
            </a:r>
            <a:r>
              <a:rPr lang="fa-IR" sz="2800" b="0" dirty="0">
                <a:solidFill>
                  <a:srgbClr val="454545"/>
                </a:solidFill>
                <a:latin typeface=".ArabicUIText-Regular"/>
              </a:rPr>
              <a:t>به</a:t>
            </a:r>
            <a:r>
              <a:rPr lang="fa-IR" sz="2800" b="0" dirty="0">
                <a:solidFill>
                  <a:srgbClr val="454545"/>
                </a:solidFill>
                <a:latin typeface=".SFUIText"/>
              </a:rPr>
              <a:t> </a:t>
            </a:r>
            <a:r>
              <a:rPr lang="fa-IR" sz="2800" b="0" dirty="0">
                <a:solidFill>
                  <a:srgbClr val="454545"/>
                </a:solidFill>
                <a:latin typeface=".ArabicUIText-Regular"/>
              </a:rPr>
              <a:t>رابطه</a:t>
            </a:r>
            <a:r>
              <a:rPr lang="fa-IR" sz="2800" b="0" dirty="0">
                <a:solidFill>
                  <a:srgbClr val="454545"/>
                </a:solidFill>
                <a:latin typeface=".SFUIText"/>
              </a:rPr>
              <a:t> </a:t>
            </a:r>
            <a:r>
              <a:rPr lang="fa-IR" sz="2800" b="0" dirty="0">
                <a:solidFill>
                  <a:srgbClr val="454545"/>
                </a:solidFill>
                <a:latin typeface=".ArabicUIText-Regular"/>
              </a:rPr>
              <a:t>جنسی</a:t>
            </a:r>
            <a:r>
              <a:rPr lang="fa-IR" sz="2800" b="0" dirty="0">
                <a:solidFill>
                  <a:srgbClr val="454545"/>
                </a:solidFill>
                <a:latin typeface=".SFUIText"/>
              </a:rPr>
              <a:t> </a:t>
            </a:r>
            <a:r>
              <a:rPr lang="fa-IR" sz="2800" b="0" dirty="0">
                <a:solidFill>
                  <a:srgbClr val="454545"/>
                </a:solidFill>
                <a:latin typeface=".ArabicUIText-Regular"/>
              </a:rPr>
              <a:t>با</a:t>
            </a:r>
            <a:r>
              <a:rPr lang="fa-IR" sz="2800" b="0" dirty="0">
                <a:solidFill>
                  <a:srgbClr val="454545"/>
                </a:solidFill>
                <a:latin typeface=".SFUIText"/>
              </a:rPr>
              <a:t> </a:t>
            </a:r>
            <a:r>
              <a:rPr lang="fa-IR" sz="2800" b="0" dirty="0">
                <a:solidFill>
                  <a:srgbClr val="454545"/>
                </a:solidFill>
                <a:latin typeface=".ArabicUIText-Regular"/>
              </a:rPr>
              <a:t>مردان،</a:t>
            </a:r>
            <a:r>
              <a:rPr lang="fa-IR" sz="2800" b="0" dirty="0">
                <a:solidFill>
                  <a:srgbClr val="454545"/>
                </a:solidFill>
                <a:latin typeface=".SFUIText"/>
              </a:rPr>
              <a:t> </a:t>
            </a:r>
            <a:r>
              <a:rPr lang="fa-IR" sz="2800" b="0" dirty="0">
                <a:solidFill>
                  <a:srgbClr val="454545"/>
                </a:solidFill>
                <a:latin typeface=".ArabicUIText-Regular"/>
              </a:rPr>
              <a:t>به</a:t>
            </a:r>
            <a:r>
              <a:rPr lang="fa-IR" sz="2800" b="0" dirty="0">
                <a:solidFill>
                  <a:srgbClr val="454545"/>
                </a:solidFill>
                <a:latin typeface=".SFUIText"/>
              </a:rPr>
              <a:t> </a:t>
            </a:r>
            <a:r>
              <a:rPr lang="fa-IR" sz="2800" b="0" dirty="0">
                <a:solidFill>
                  <a:srgbClr val="454545"/>
                </a:solidFill>
                <a:latin typeface=".ArabicUIText-Regular"/>
              </a:rPr>
              <a:t>ویژه</a:t>
            </a:r>
            <a:r>
              <a:rPr lang="fa-IR" sz="2800" b="0" dirty="0">
                <a:solidFill>
                  <a:srgbClr val="454545"/>
                </a:solidFill>
                <a:latin typeface=".SFUIText"/>
              </a:rPr>
              <a:t> </a:t>
            </a:r>
            <a:r>
              <a:rPr lang="fa-IR" sz="2800" b="0" dirty="0">
                <a:solidFill>
                  <a:srgbClr val="454545"/>
                </a:solidFill>
                <a:latin typeface=".ArabicUIText-Regular"/>
              </a:rPr>
              <a:t>افرادی</a:t>
            </a:r>
            <a:r>
              <a:rPr lang="fa-IR" sz="2800" b="0" dirty="0">
                <a:solidFill>
                  <a:srgbClr val="454545"/>
                </a:solidFill>
                <a:latin typeface=".SFUIText"/>
              </a:rPr>
              <a:t> </a:t>
            </a:r>
            <a:r>
              <a:rPr lang="fa-IR" sz="2800" b="0" dirty="0">
                <a:solidFill>
                  <a:srgbClr val="454545"/>
                </a:solidFill>
                <a:latin typeface=".ArabicUIText-Regular"/>
              </a:rPr>
              <a:t>که</a:t>
            </a:r>
            <a:r>
              <a:rPr lang="fa-IR" sz="2800" b="0" dirty="0">
                <a:solidFill>
                  <a:srgbClr val="454545"/>
                </a:solidFill>
                <a:latin typeface=".SFUIText"/>
              </a:rPr>
              <a:t> </a:t>
            </a:r>
            <a:r>
              <a:rPr lang="fa-IR" sz="2800" b="0" dirty="0">
                <a:solidFill>
                  <a:srgbClr val="454545"/>
                </a:solidFill>
                <a:latin typeface=".ArabicUIText-Regular"/>
              </a:rPr>
              <a:t>مبتلا</a:t>
            </a:r>
            <a:r>
              <a:rPr lang="fa-IR" sz="2800" b="0" dirty="0">
                <a:solidFill>
                  <a:srgbClr val="454545"/>
                </a:solidFill>
                <a:latin typeface=".SFUIText"/>
              </a:rPr>
              <a:t> </a:t>
            </a:r>
            <a:r>
              <a:rPr lang="fa-IR" sz="2800" b="0" dirty="0">
                <a:solidFill>
                  <a:srgbClr val="454545"/>
                </a:solidFill>
                <a:latin typeface=".ArabicUIText-Regular"/>
              </a:rPr>
              <a:t>به</a:t>
            </a:r>
            <a:r>
              <a:rPr lang="fa-IR" sz="2800" b="0" dirty="0">
                <a:solidFill>
                  <a:srgbClr val="454545"/>
                </a:solidFill>
                <a:latin typeface=".SFUIText"/>
              </a:rPr>
              <a:t> </a:t>
            </a:r>
            <a:r>
              <a:rPr lang="en-US" sz="2800" b="0" dirty="0">
                <a:solidFill>
                  <a:srgbClr val="454545"/>
                </a:solidFill>
                <a:latin typeface=".SFUIText"/>
              </a:rPr>
              <a:t>HIV </a:t>
            </a:r>
            <a:r>
              <a:rPr lang="fa-IR" sz="2800" b="0" dirty="0">
                <a:solidFill>
                  <a:srgbClr val="454545"/>
                </a:solidFill>
                <a:latin typeface=".ArabicUIText-Regular"/>
              </a:rPr>
              <a:t>هستند،</a:t>
            </a:r>
            <a:r>
              <a:rPr lang="fa-IR" sz="2800" b="0" dirty="0">
                <a:solidFill>
                  <a:srgbClr val="454545"/>
                </a:solidFill>
                <a:latin typeface=".SFUIText"/>
              </a:rPr>
              <a:t> </a:t>
            </a:r>
            <a:r>
              <a:rPr lang="fa-IR" sz="2800" b="0" dirty="0" smtClean="0">
                <a:solidFill>
                  <a:srgbClr val="454545"/>
                </a:solidFill>
                <a:latin typeface=".SFUIText"/>
              </a:rPr>
              <a:t>بسیار </a:t>
            </a:r>
            <a:r>
              <a:rPr lang="fa-IR" sz="2800" b="0" dirty="0" smtClean="0">
                <a:solidFill>
                  <a:srgbClr val="454545"/>
                </a:solidFill>
                <a:latin typeface=".ArabicUIText-Regular"/>
              </a:rPr>
              <a:t>بالا</a:t>
            </a:r>
            <a:r>
              <a:rPr lang="fa-IR" sz="2800" b="0" dirty="0" smtClean="0">
                <a:solidFill>
                  <a:srgbClr val="454545"/>
                </a:solidFill>
                <a:latin typeface=".SFUIText"/>
              </a:rPr>
              <a:t> </a:t>
            </a:r>
            <a:r>
              <a:rPr lang="fa-IR" sz="2800" b="0" dirty="0" smtClean="0">
                <a:solidFill>
                  <a:srgbClr val="454545"/>
                </a:solidFill>
                <a:latin typeface=".ArabicUIText-Regular"/>
              </a:rPr>
              <a:t>است.</a:t>
            </a:r>
            <a:endParaRPr lang="en-US" sz="2800" dirty="0"/>
          </a:p>
        </p:txBody>
      </p:sp>
      <p:pic>
        <p:nvPicPr>
          <p:cNvPr id="6" name="Picture 5">
            <a:extLst>
              <a:ext uri="{FF2B5EF4-FFF2-40B4-BE49-F238E27FC236}">
                <a16:creationId xmlns:a16="http://schemas.microsoft.com/office/drawing/2014/main" xmlns="" id="{10F77580-B257-9E41-A603-9E0CBE29DB8A}"/>
              </a:ext>
            </a:extLst>
          </p:cNvPr>
          <p:cNvPicPr>
            <a:picLocks noChangeAspect="1"/>
          </p:cNvPicPr>
          <p:nvPr/>
        </p:nvPicPr>
        <p:blipFill>
          <a:blip r:embed="rId2"/>
          <a:stretch>
            <a:fillRect/>
          </a:stretch>
        </p:blipFill>
        <p:spPr>
          <a:xfrm>
            <a:off x="2083486" y="4767828"/>
            <a:ext cx="4318000" cy="1587500"/>
          </a:xfrm>
          <a:prstGeom prst="rect">
            <a:avLst/>
          </a:prstGeom>
        </p:spPr>
      </p:pic>
    </p:spTree>
    <p:extLst>
      <p:ext uri="{BB962C8B-B14F-4D97-AF65-F5344CB8AC3E}">
        <p14:creationId xmlns:p14="http://schemas.microsoft.com/office/powerpoint/2010/main" val="405796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A719A34-1C72-2E45-8853-779AB3491BC8}"/>
              </a:ext>
            </a:extLst>
          </p:cNvPr>
          <p:cNvSpPr txBox="1"/>
          <p:nvPr/>
        </p:nvSpPr>
        <p:spPr>
          <a:xfrm>
            <a:off x="678607" y="1779687"/>
            <a:ext cx="10834783" cy="4401205"/>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بیماری</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مرتبط</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با</a:t>
            </a:r>
            <a:r>
              <a:rPr lang="fa-IR" sz="2800" b="1" dirty="0">
                <a:solidFill>
                  <a:srgbClr val="454545"/>
                </a:solidFill>
                <a:latin typeface=".SFUIDisplay-Bold"/>
                <a:cs typeface="B Nazanin" panose="00000400000000000000" pitchFamily="2" charset="-78"/>
              </a:rPr>
              <a:t> </a:t>
            </a:r>
            <a:r>
              <a:rPr lang="en-US" sz="2800" b="1" dirty="0">
                <a:solidFill>
                  <a:srgbClr val="454545"/>
                </a:solidFill>
                <a:latin typeface=".SFUIDisplay-Bold"/>
                <a:cs typeface="B Nazanin" panose="00000400000000000000" pitchFamily="2" charset="-78"/>
              </a:rPr>
              <a:t>HPV </a:t>
            </a:r>
            <a:r>
              <a:rPr lang="fa-IR" sz="2800" b="1" dirty="0">
                <a:solidFill>
                  <a:srgbClr val="454545"/>
                </a:solidFill>
                <a:latin typeface=".ArabicUIDisplay-Bold"/>
                <a:cs typeface="B Nazanin" panose="00000400000000000000" pitchFamily="2" charset="-78"/>
              </a:rPr>
              <a:t>در</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زنان</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و</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مردان</a:t>
            </a:r>
          </a:p>
          <a:p>
            <a:pPr algn="justLow" rtl="1"/>
            <a:r>
              <a:rPr lang="fa-IR" sz="2800" b="1" dirty="0" smtClean="0">
                <a:solidFill>
                  <a:srgbClr val="454545"/>
                </a:solidFill>
                <a:latin typeface=".ArabicUIDisplay-Bold"/>
                <a:cs typeface="B Nazanin" panose="00000400000000000000" pitchFamily="2" charset="-78"/>
              </a:rPr>
              <a:t>سرطان</a:t>
            </a:r>
            <a:r>
              <a:rPr lang="fa-IR" sz="2800" b="1" dirty="0" smtClean="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اوروفارنکس</a:t>
            </a:r>
            <a:r>
              <a:rPr lang="fa-IR" sz="2800" b="1" dirty="0">
                <a:solidFill>
                  <a:srgbClr val="454545"/>
                </a:solidFill>
                <a:latin typeface=".SFUIDisplay-Bold"/>
                <a:cs typeface="B Nazanin" panose="00000400000000000000" pitchFamily="2" charset="-78"/>
              </a:rPr>
              <a:t>(</a:t>
            </a:r>
            <a:r>
              <a:rPr lang="fa-IR" sz="2800" b="1" dirty="0">
                <a:solidFill>
                  <a:srgbClr val="454545"/>
                </a:solidFill>
                <a:latin typeface=".ArabicUIDisplay-Bold"/>
                <a:cs typeface="B Nazanin" panose="00000400000000000000" pitchFamily="2" charset="-78"/>
              </a:rPr>
              <a:t>حلق</a:t>
            </a:r>
            <a:r>
              <a:rPr lang="fa-IR" sz="2800" b="1" dirty="0">
                <a:solidFill>
                  <a:srgbClr val="454545"/>
                </a:solidFill>
                <a:latin typeface=".SFUIDisplay-Bold"/>
                <a:cs typeface="B Nazanin" panose="00000400000000000000" pitchFamily="2" charset="-78"/>
              </a:rPr>
              <a:t>)</a:t>
            </a:r>
          </a:p>
          <a:p>
            <a:pPr algn="justLow" rtl="1"/>
            <a:r>
              <a:rPr lang="fa-IR" sz="2800" b="0" dirty="0" smtClean="0">
                <a:solidFill>
                  <a:srgbClr val="454545"/>
                </a:solidFill>
                <a:latin typeface=".ArabicUIText-Regular"/>
                <a:cs typeface="B Nazanin" panose="00000400000000000000" pitchFamily="2" charset="-78"/>
              </a:rPr>
              <a:t>همانند</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آلت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ولوو،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و</a:t>
            </a:r>
            <a:r>
              <a:rPr lang="fa-IR" sz="2800" b="0" dirty="0" smtClean="0">
                <a:solidFill>
                  <a:srgbClr val="454545"/>
                </a:solidFill>
                <a:latin typeface=".SFUIText"/>
                <a:cs typeface="B Nazanin" panose="00000400000000000000" pitchFamily="2" charset="-78"/>
              </a:rPr>
              <a:t> </a:t>
            </a:r>
            <a:r>
              <a:rPr lang="fa-IR" sz="2800" dirty="0" smtClean="0">
                <a:solidFill>
                  <a:srgbClr val="454545"/>
                </a:solidFill>
                <a:latin typeface=".ArabicUIDisplay-Bold"/>
                <a:cs typeface="B Nazanin" panose="00000400000000000000" pitchFamily="2" charset="-78"/>
              </a:rPr>
              <a:t>اوروفارنکس</a:t>
            </a:r>
            <a:r>
              <a:rPr lang="fa-IR" sz="2800" b="1" dirty="0" smtClean="0">
                <a:solidFill>
                  <a:srgbClr val="454545"/>
                </a:solidFill>
                <a:latin typeface=".ArabicUIDisplay-Bold"/>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شامل</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دسته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گسترده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بیماری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غیر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en-US" sz="2800" b="0" dirty="0" smtClean="0">
                <a:solidFill>
                  <a:srgbClr val="454545"/>
                </a:solidFill>
                <a:latin typeface=".SFUIText"/>
                <a:cs typeface="B Nazanin" panose="00000400000000000000" pitchFamily="2" charset="-78"/>
              </a:rPr>
              <a:t>HPV </a:t>
            </a:r>
            <a:r>
              <a:rPr lang="fa-IR" sz="2800" b="0" dirty="0" smtClean="0">
                <a:solidFill>
                  <a:srgbClr val="454545"/>
                </a:solidFill>
                <a:latin typeface=".ArabicUIText-Regular"/>
                <a:cs typeface="B Nazanin" panose="00000400000000000000" pitchFamily="2" charset="-78"/>
              </a:rPr>
              <a:t>.</a:t>
            </a:r>
          </a:p>
          <a:p>
            <a:pPr algn="justLow" rtl="1"/>
            <a:r>
              <a:rPr lang="fa-IR" sz="2800" dirty="0">
                <a:solidFill>
                  <a:srgbClr val="454545"/>
                </a:solidFill>
                <a:latin typeface=".ArabicUIText-Regular"/>
                <a:cs typeface="B Nazanin" panose="00000400000000000000" pitchFamily="2" charset="-78"/>
              </a:rPr>
              <a:t>س</a:t>
            </a:r>
            <a:r>
              <a:rPr lang="fa-IR" sz="2800" b="0" dirty="0" smtClean="0">
                <a:solidFill>
                  <a:srgbClr val="454545"/>
                </a:solidFill>
                <a:latin typeface=".ArabicUIText-Regular"/>
                <a:cs typeface="B Nazanin" panose="00000400000000000000" pitchFamily="2" charset="-78"/>
              </a:rPr>
              <a:t>رطان</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اوروفارنکس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عمدتا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پایه</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زبان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لوزه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یافت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موجب</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حنجره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میشود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جمعیت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جوانتر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بیشتر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غیر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رخ</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عوامل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خطر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ArabicUIText-Regular"/>
                <a:cs typeface="B Nazanin" panose="00000400000000000000" pitchFamily="2" charset="-78"/>
              </a:rPr>
              <a:t>سرطان</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غیر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درجه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اول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مصرف</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الکل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دخانیات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در</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ایالات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متحده،</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SFUIText"/>
                <a:cs typeface="B Nazanin" panose="00000400000000000000" pitchFamily="2" charset="-78"/>
              </a:rPr>
              <a:t>بسیاری از</a:t>
            </a:r>
            <a:r>
              <a:rPr lang="fa-IR" sz="2800" b="0" dirty="0" smtClean="0">
                <a:solidFill>
                  <a:srgbClr val="454545"/>
                </a:solidFill>
                <a:latin typeface=".ArabicUIText-Regular"/>
                <a:cs typeface="B Nazanin" panose="00000400000000000000" pitchFamily="2" charset="-78"/>
              </a:rPr>
              <a:t>بدخیمی</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دندان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ارتباط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رفتارهای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خطر،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16 </a:t>
            </a:r>
            <a:r>
              <a:rPr lang="fa-IR" sz="2800" b="0" dirty="0">
                <a:solidFill>
                  <a:srgbClr val="454545"/>
                </a:solidFill>
                <a:latin typeface=".ArabicUIText-Regular"/>
                <a:cs typeface="B Nazanin" panose="00000400000000000000" pitchFamily="2" charset="-78"/>
              </a:rPr>
              <a:t>مرتبط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endParaRPr lang="en-US" sz="2800" dirty="0">
              <a:cs typeface="B Nazanin" panose="00000400000000000000" pitchFamily="2" charset="-78"/>
            </a:endParaRPr>
          </a:p>
        </p:txBody>
      </p:sp>
      <p:pic>
        <p:nvPicPr>
          <p:cNvPr id="6" name="Picture 5">
            <a:extLst>
              <a:ext uri="{FF2B5EF4-FFF2-40B4-BE49-F238E27FC236}">
                <a16:creationId xmlns:a16="http://schemas.microsoft.com/office/drawing/2014/main" xmlns="" id="{36DB6475-586E-2042-B263-80856C369149}"/>
              </a:ext>
            </a:extLst>
          </p:cNvPr>
          <p:cNvPicPr>
            <a:picLocks noChangeAspect="1"/>
          </p:cNvPicPr>
          <p:nvPr/>
        </p:nvPicPr>
        <p:blipFill>
          <a:blip r:embed="rId2"/>
          <a:stretch>
            <a:fillRect/>
          </a:stretch>
        </p:blipFill>
        <p:spPr>
          <a:xfrm>
            <a:off x="678607" y="0"/>
            <a:ext cx="3401835" cy="2566706"/>
          </a:xfrm>
          <a:prstGeom prst="rect">
            <a:avLst/>
          </a:prstGeom>
        </p:spPr>
      </p:pic>
    </p:spTree>
    <p:extLst>
      <p:ext uri="{BB962C8B-B14F-4D97-AF65-F5344CB8AC3E}">
        <p14:creationId xmlns:p14="http://schemas.microsoft.com/office/powerpoint/2010/main" val="360948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4761420-C1CF-4B43-9109-6957E72B2EDA}"/>
              </a:ext>
            </a:extLst>
          </p:cNvPr>
          <p:cNvSpPr txBox="1"/>
          <p:nvPr/>
        </p:nvSpPr>
        <p:spPr>
          <a:xfrm>
            <a:off x="930189" y="1108839"/>
            <a:ext cx="10331622" cy="4401205"/>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بیماری</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مرتبط</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با</a:t>
            </a:r>
            <a:r>
              <a:rPr lang="fa-IR" sz="2800" b="1" dirty="0">
                <a:solidFill>
                  <a:srgbClr val="454545"/>
                </a:solidFill>
                <a:latin typeface=".SFUIDisplay-Bold"/>
                <a:cs typeface="B Nazanin" panose="00000400000000000000" pitchFamily="2" charset="-78"/>
              </a:rPr>
              <a:t> </a:t>
            </a:r>
            <a:r>
              <a:rPr lang="en-US" sz="2800" b="1" dirty="0">
                <a:solidFill>
                  <a:srgbClr val="454545"/>
                </a:solidFill>
                <a:latin typeface=".SFUIDisplay-Bold"/>
                <a:cs typeface="B Nazanin" panose="00000400000000000000" pitchFamily="2" charset="-78"/>
              </a:rPr>
              <a:t>HPV </a:t>
            </a:r>
            <a:r>
              <a:rPr lang="fa-IR" sz="2800" b="1" dirty="0">
                <a:solidFill>
                  <a:srgbClr val="454545"/>
                </a:solidFill>
                <a:latin typeface=".ArabicUIDisplay-Bold"/>
                <a:cs typeface="B Nazanin" panose="00000400000000000000" pitchFamily="2" charset="-78"/>
              </a:rPr>
              <a:t>در</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زنان</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و</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مردان</a:t>
            </a:r>
          </a:p>
          <a:p>
            <a:pPr algn="justLow" rtl="1"/>
            <a:r>
              <a:rPr lang="fa-IR" sz="2800" b="1" dirty="0" smtClean="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پاپیلوماتوز</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مکرر</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تنفسی</a:t>
            </a:r>
            <a:r>
              <a:rPr lang="fa-IR" sz="2800" b="0" dirty="0">
                <a:solidFill>
                  <a:srgbClr val="454545"/>
                </a:solidFill>
                <a:latin typeface=".ArabicUIText-Regular"/>
                <a:cs typeface="B Nazanin" panose="00000400000000000000" pitchFamily="2" charset="-78"/>
              </a:rPr>
              <a:t> </a:t>
            </a:r>
          </a:p>
          <a:p>
            <a:pPr algn="justLow" rtl="1"/>
            <a:r>
              <a:rPr lang="fa-IR" sz="2800" b="0" dirty="0">
                <a:solidFill>
                  <a:srgbClr val="454545"/>
                </a:solidFill>
                <a:latin typeface=".ArabicUIText-Regular"/>
                <a:cs typeface="B Nazanin" panose="00000400000000000000" pitchFamily="2" charset="-78"/>
              </a:rPr>
              <a:t>پاپیلوماتوز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مکرر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تنفسی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شایع</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ترین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تومور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خوش</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خیم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حنجره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کودکان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احتمال می رود که</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توسط</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وجود</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آمده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طول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عبور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طریق</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کانال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تولد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مادر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آلوده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SFUIText"/>
                <a:cs typeface="B Nazanin" panose="00000400000000000000" pitchFamily="2" charset="-78"/>
              </a:rPr>
              <a:t>.</a:t>
            </a:r>
          </a:p>
          <a:p>
            <a:pPr algn="justLow" rtl="1"/>
            <a:r>
              <a:rPr lang="en-US" sz="2800" b="0" dirty="0" smtClean="0">
                <a:solidFill>
                  <a:srgbClr val="454545"/>
                </a:solidFill>
                <a:latin typeface=".SFUIText"/>
                <a:cs typeface="B Nazanin" panose="00000400000000000000" pitchFamily="2" charset="-78"/>
              </a:rPr>
              <a:t>HPV </a:t>
            </a:r>
            <a:r>
              <a:rPr lang="en-US" sz="2800" b="0" dirty="0">
                <a:solidFill>
                  <a:srgbClr val="454545"/>
                </a:solidFill>
                <a:latin typeface=".SFUIText"/>
                <a:cs typeface="B Nazanin" panose="00000400000000000000" pitchFamily="2" charset="-78"/>
              </a:rPr>
              <a:t>6, 11 </a:t>
            </a:r>
            <a:r>
              <a:rPr lang="fa-IR" sz="2800" b="0" dirty="0">
                <a:solidFill>
                  <a:srgbClr val="454545"/>
                </a:solidFill>
                <a:latin typeface=".ArabicUIText-Regular"/>
                <a:cs typeface="B Nazanin" panose="00000400000000000000" pitchFamily="2" charset="-78"/>
              </a:rPr>
              <a:t>انواع</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معمول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ترین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در</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نوع</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خوش خیم</a:t>
            </a:r>
            <a:r>
              <a:rPr lang="fa-IR" sz="2800" b="0" dirty="0">
                <a:solidFill>
                  <a:srgbClr val="454545"/>
                </a:solidFill>
                <a:latin typeface=".ArabicUIText-Regular"/>
                <a:cs typeface="B Nazanin" panose="00000400000000000000" pitchFamily="2" charset="-78"/>
              </a:rPr>
              <a:t>،</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عوارض</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قابل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توجهی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انسداد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حنجره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توسط</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زگیل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ایجاد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بسیاری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کودکان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آسیب</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دیده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نیاز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روش</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های درمانی</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متعددی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دارند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علاوه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ضایعات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پاپیلومات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توانند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ندرت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طور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شدید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رشد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کنند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ریه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گسترش</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پیدا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بدخیم گردند.</a:t>
            </a:r>
            <a:endParaRPr lang="en-US" sz="2800" dirty="0">
              <a:cs typeface="B Nazanin" panose="00000400000000000000" pitchFamily="2" charset="-78"/>
            </a:endParaRPr>
          </a:p>
        </p:txBody>
      </p:sp>
    </p:spTree>
    <p:extLst>
      <p:ext uri="{BB962C8B-B14F-4D97-AF65-F5344CB8AC3E}">
        <p14:creationId xmlns:p14="http://schemas.microsoft.com/office/powerpoint/2010/main" val="306669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CA50F8D-81B2-5D47-9E5C-E0FCFE6A3022}"/>
              </a:ext>
            </a:extLst>
          </p:cNvPr>
          <p:cNvSpPr txBox="1"/>
          <p:nvPr/>
        </p:nvSpPr>
        <p:spPr>
          <a:xfrm>
            <a:off x="1256270" y="1230672"/>
            <a:ext cx="10228649" cy="3539430"/>
          </a:xfrm>
          <a:prstGeom prst="rect">
            <a:avLst/>
          </a:prstGeom>
          <a:noFill/>
        </p:spPr>
        <p:txBody>
          <a:bodyPr wrap="square">
            <a:spAutoFit/>
          </a:bodyPr>
          <a:lstStyle/>
          <a:p>
            <a:pPr algn="justLow" rtl="1"/>
            <a:r>
              <a:rPr lang="fa-IR" sz="2800" b="1" dirty="0">
                <a:solidFill>
                  <a:srgbClr val="454545"/>
                </a:solidFill>
                <a:latin typeface=".ArabicUIDisplay-Bold"/>
              </a:rPr>
              <a:t>تشخیص</a:t>
            </a:r>
            <a:r>
              <a:rPr lang="fa-IR" sz="2800" b="1" dirty="0">
                <a:solidFill>
                  <a:srgbClr val="454545"/>
                </a:solidFill>
                <a:latin typeface=".SFUIDisplay-Bold"/>
              </a:rPr>
              <a:t> </a:t>
            </a:r>
            <a:r>
              <a:rPr lang="en-US" sz="2800" b="1" dirty="0">
                <a:solidFill>
                  <a:srgbClr val="454545"/>
                </a:solidFill>
                <a:latin typeface=".SFUIDisplay-Bold"/>
              </a:rPr>
              <a:t>HPV</a:t>
            </a:r>
            <a:r>
              <a:rPr lang="en-US" sz="2800" b="0" dirty="0">
                <a:solidFill>
                  <a:srgbClr val="454545"/>
                </a:solidFill>
                <a:latin typeface=".SFUIText"/>
              </a:rPr>
              <a:t> </a:t>
            </a:r>
            <a:endParaRPr lang="fa-IR" sz="2800" b="0" dirty="0" smtClean="0">
              <a:solidFill>
                <a:srgbClr val="454545"/>
              </a:solidFill>
              <a:latin typeface=".SFUIText"/>
            </a:endParaRPr>
          </a:p>
          <a:p>
            <a:pPr algn="justLow" rtl="1"/>
            <a:endParaRPr lang="en-US" sz="2800" b="0" dirty="0">
              <a:solidFill>
                <a:srgbClr val="454545"/>
              </a:solidFill>
              <a:latin typeface=".SFUIText"/>
            </a:endParaRPr>
          </a:p>
          <a:p>
            <a:pPr algn="justLow" rtl="1"/>
            <a:r>
              <a:rPr lang="fa-IR" sz="2800" b="0" dirty="0" smtClean="0">
                <a:solidFill>
                  <a:srgbClr val="454545"/>
                </a:solidFill>
                <a:latin typeface=".ArabicUIText-Regular"/>
              </a:rPr>
              <a:t>برای</a:t>
            </a:r>
            <a:r>
              <a:rPr lang="fa-IR" sz="2800" b="0" dirty="0" smtClean="0">
                <a:solidFill>
                  <a:srgbClr val="454545"/>
                </a:solidFill>
                <a:latin typeface=".SFUIText"/>
              </a:rPr>
              <a:t> </a:t>
            </a:r>
            <a:r>
              <a:rPr lang="fa-IR" sz="2800" b="0" dirty="0">
                <a:solidFill>
                  <a:srgbClr val="454545"/>
                </a:solidFill>
                <a:latin typeface=".ArabicUIText-Regular"/>
              </a:rPr>
              <a:t>تشخیص</a:t>
            </a:r>
            <a:r>
              <a:rPr lang="fa-IR" sz="2800" b="0" dirty="0">
                <a:solidFill>
                  <a:srgbClr val="454545"/>
                </a:solidFill>
                <a:latin typeface=".SFUIText"/>
              </a:rPr>
              <a:t> </a:t>
            </a:r>
            <a:r>
              <a:rPr lang="en-US" sz="2800" b="0" dirty="0" smtClean="0">
                <a:solidFill>
                  <a:srgbClr val="454545"/>
                </a:solidFill>
                <a:latin typeface=".SFUIText"/>
              </a:rPr>
              <a:t>HPV</a:t>
            </a:r>
            <a:r>
              <a:rPr lang="fa-IR" sz="2800" b="0" dirty="0" smtClean="0">
                <a:solidFill>
                  <a:srgbClr val="454545"/>
                </a:solidFill>
                <a:latin typeface=".SFUIText"/>
              </a:rPr>
              <a:t> </a:t>
            </a:r>
            <a:r>
              <a:rPr lang="fa-IR" sz="2800" b="0" dirty="0" smtClean="0">
                <a:solidFill>
                  <a:srgbClr val="454545"/>
                </a:solidFill>
                <a:latin typeface=".ArabicUIText-Regular"/>
              </a:rPr>
              <a:t>محدود</a:t>
            </a:r>
            <a:r>
              <a:rPr lang="fa-IR" sz="2800" b="0" dirty="0" smtClean="0">
                <a:solidFill>
                  <a:srgbClr val="454545"/>
                </a:solidFill>
                <a:latin typeface=".SFUIText"/>
              </a:rPr>
              <a:t> </a:t>
            </a:r>
            <a:r>
              <a:rPr lang="fa-IR" sz="2800" b="0" dirty="0">
                <a:solidFill>
                  <a:srgbClr val="454545"/>
                </a:solidFill>
                <a:latin typeface=".ArabicUIText-Regular"/>
              </a:rPr>
              <a:t>به</a:t>
            </a:r>
            <a:r>
              <a:rPr lang="fa-IR" sz="2800" b="0" dirty="0">
                <a:solidFill>
                  <a:srgbClr val="454545"/>
                </a:solidFill>
                <a:latin typeface=".SFUIText"/>
              </a:rPr>
              <a:t> </a:t>
            </a:r>
            <a:r>
              <a:rPr lang="fa-IR" sz="2800" b="0" dirty="0">
                <a:solidFill>
                  <a:srgbClr val="454545"/>
                </a:solidFill>
                <a:latin typeface=".ArabicUIText-Regular"/>
              </a:rPr>
              <a:t>آزمایش</a:t>
            </a:r>
            <a:r>
              <a:rPr lang="fa-IR" sz="2800" b="0" dirty="0">
                <a:solidFill>
                  <a:srgbClr val="454545"/>
                </a:solidFill>
                <a:latin typeface=".SFUIText"/>
              </a:rPr>
              <a:t> </a:t>
            </a:r>
            <a:r>
              <a:rPr lang="fa-IR" sz="2800" b="0" dirty="0">
                <a:solidFill>
                  <a:srgbClr val="454545"/>
                </a:solidFill>
                <a:latin typeface=".ArabicUIText-Regular"/>
              </a:rPr>
              <a:t>نمونه</a:t>
            </a:r>
            <a:r>
              <a:rPr lang="fa-IR" sz="2800" b="0" dirty="0">
                <a:solidFill>
                  <a:srgbClr val="454545"/>
                </a:solidFill>
                <a:latin typeface=".SFUIText"/>
              </a:rPr>
              <a:t> </a:t>
            </a:r>
            <a:r>
              <a:rPr lang="fa-IR" sz="2800" b="0" dirty="0">
                <a:solidFill>
                  <a:srgbClr val="454545"/>
                </a:solidFill>
                <a:latin typeface=".ArabicUIText-Regular"/>
              </a:rPr>
              <a:t>های</a:t>
            </a:r>
            <a:r>
              <a:rPr lang="fa-IR" sz="2800" b="0" dirty="0">
                <a:solidFill>
                  <a:srgbClr val="454545"/>
                </a:solidFill>
                <a:latin typeface=".SFUIText"/>
              </a:rPr>
              <a:t> </a:t>
            </a:r>
            <a:r>
              <a:rPr lang="fa-IR" sz="2800" b="0" dirty="0" smtClean="0">
                <a:solidFill>
                  <a:srgbClr val="454545"/>
                </a:solidFill>
                <a:latin typeface=".ArabicUIText-Regular"/>
              </a:rPr>
              <a:t>دهانه</a:t>
            </a:r>
            <a:r>
              <a:rPr lang="fa-IR" sz="2800" b="0" dirty="0" smtClean="0">
                <a:solidFill>
                  <a:srgbClr val="454545"/>
                </a:solidFill>
                <a:latin typeface=".SFUIText"/>
              </a:rPr>
              <a:t> </a:t>
            </a:r>
            <a:r>
              <a:rPr lang="fa-IR" sz="2800" b="0" dirty="0">
                <a:solidFill>
                  <a:srgbClr val="454545"/>
                </a:solidFill>
                <a:latin typeface=".ArabicUIText-Regular"/>
              </a:rPr>
              <a:t>رحم</a:t>
            </a:r>
            <a:r>
              <a:rPr lang="fa-IR" sz="2800" b="0" dirty="0">
                <a:solidFill>
                  <a:srgbClr val="454545"/>
                </a:solidFill>
                <a:latin typeface=".SFUIText"/>
              </a:rPr>
              <a:t> </a:t>
            </a:r>
            <a:r>
              <a:rPr lang="fa-IR" sz="2800" b="0" dirty="0" smtClean="0">
                <a:solidFill>
                  <a:srgbClr val="454545"/>
                </a:solidFill>
                <a:latin typeface=".SFUIText"/>
              </a:rPr>
              <a:t>، </a:t>
            </a:r>
            <a:r>
              <a:rPr lang="fa-IR" sz="2800" dirty="0">
                <a:solidFill>
                  <a:srgbClr val="454545"/>
                </a:solidFill>
                <a:latin typeface=".ArabicUIText-Regular"/>
              </a:rPr>
              <a:t>تست</a:t>
            </a:r>
            <a:r>
              <a:rPr lang="fa-IR" sz="2800" dirty="0">
                <a:solidFill>
                  <a:srgbClr val="454545"/>
                </a:solidFill>
                <a:latin typeface=".SFUIText"/>
              </a:rPr>
              <a:t> </a:t>
            </a:r>
            <a:r>
              <a:rPr lang="en-US" sz="2800" dirty="0" smtClean="0">
                <a:solidFill>
                  <a:srgbClr val="454545"/>
                </a:solidFill>
                <a:latin typeface=".SFUIText"/>
              </a:rPr>
              <a:t>HPV</a:t>
            </a:r>
            <a:r>
              <a:rPr lang="fa-IR" sz="2800" dirty="0" smtClean="0">
                <a:solidFill>
                  <a:srgbClr val="454545"/>
                </a:solidFill>
                <a:latin typeface=".SFUIText"/>
              </a:rPr>
              <a:t> </a:t>
            </a:r>
            <a:r>
              <a:rPr lang="fa-IR" sz="2800" b="0" dirty="0" smtClean="0">
                <a:solidFill>
                  <a:srgbClr val="454545"/>
                </a:solidFill>
                <a:latin typeface=".ArabicUIText-Regular"/>
              </a:rPr>
              <a:t>و</a:t>
            </a:r>
            <a:r>
              <a:rPr lang="fa-IR" sz="2800" b="0" dirty="0" smtClean="0">
                <a:solidFill>
                  <a:srgbClr val="454545"/>
                </a:solidFill>
                <a:latin typeface=".SFUIText"/>
              </a:rPr>
              <a:t> </a:t>
            </a:r>
            <a:r>
              <a:rPr lang="fa-IR" sz="2800" b="0" dirty="0">
                <a:solidFill>
                  <a:srgbClr val="454545"/>
                </a:solidFill>
                <a:latin typeface=".ArabicUIText-Regular"/>
              </a:rPr>
              <a:t>نمونه</a:t>
            </a:r>
            <a:r>
              <a:rPr lang="fa-IR" sz="2800" b="0" dirty="0">
                <a:solidFill>
                  <a:srgbClr val="454545"/>
                </a:solidFill>
                <a:latin typeface=".SFUIText"/>
              </a:rPr>
              <a:t> </a:t>
            </a:r>
            <a:r>
              <a:rPr lang="fa-IR" sz="2800" b="0" dirty="0">
                <a:solidFill>
                  <a:srgbClr val="454545"/>
                </a:solidFill>
                <a:latin typeface=".ArabicUIText-Regular"/>
              </a:rPr>
              <a:t>های</a:t>
            </a:r>
            <a:r>
              <a:rPr lang="fa-IR" sz="2800" b="0" dirty="0">
                <a:solidFill>
                  <a:srgbClr val="454545"/>
                </a:solidFill>
                <a:latin typeface=".SFUIText"/>
              </a:rPr>
              <a:t> </a:t>
            </a:r>
            <a:r>
              <a:rPr lang="fa-IR" sz="2800" b="0" dirty="0">
                <a:solidFill>
                  <a:srgbClr val="454545"/>
                </a:solidFill>
                <a:latin typeface=".ArabicUIText-Regular"/>
              </a:rPr>
              <a:t>بیوپسی</a:t>
            </a:r>
            <a:r>
              <a:rPr lang="fa-IR" sz="2800" b="0" dirty="0">
                <a:solidFill>
                  <a:srgbClr val="454545"/>
                </a:solidFill>
                <a:latin typeface=".SFUIText"/>
              </a:rPr>
              <a:t> </a:t>
            </a:r>
            <a:r>
              <a:rPr lang="fa-IR" sz="2800" b="0" dirty="0" smtClean="0">
                <a:solidFill>
                  <a:srgbClr val="454545"/>
                </a:solidFill>
                <a:latin typeface=".ArabicUIText-Regular"/>
              </a:rPr>
              <a:t>رحم</a:t>
            </a:r>
            <a:r>
              <a:rPr lang="fa-IR" sz="2800" b="0" dirty="0" smtClean="0">
                <a:solidFill>
                  <a:srgbClr val="454545"/>
                </a:solidFill>
                <a:latin typeface=".SFUIText"/>
              </a:rPr>
              <a:t> </a:t>
            </a:r>
            <a:r>
              <a:rPr lang="fa-IR" sz="2800" b="0" dirty="0">
                <a:solidFill>
                  <a:srgbClr val="454545"/>
                </a:solidFill>
                <a:latin typeface=".ArabicUIText-Regular"/>
              </a:rPr>
              <a:t>است</a:t>
            </a:r>
            <a:r>
              <a:rPr lang="fa-IR" sz="2800" b="0" dirty="0">
                <a:solidFill>
                  <a:srgbClr val="454545"/>
                </a:solidFill>
                <a:latin typeface=".SFUIText"/>
              </a:rPr>
              <a:t>. </a:t>
            </a:r>
            <a:endParaRPr lang="fa-IR" sz="2800" b="0" dirty="0" smtClean="0">
              <a:solidFill>
                <a:srgbClr val="454545"/>
              </a:solidFill>
              <a:latin typeface=".SFUIText"/>
            </a:endParaRPr>
          </a:p>
          <a:p>
            <a:pPr algn="justLow" rtl="1"/>
            <a:endParaRPr lang="fa-IR" sz="2800" b="0" dirty="0" smtClean="0">
              <a:solidFill>
                <a:srgbClr val="454545"/>
              </a:solidFill>
              <a:latin typeface=".SFUIText"/>
            </a:endParaRPr>
          </a:p>
          <a:p>
            <a:pPr algn="justLow" rtl="1"/>
            <a:r>
              <a:rPr lang="fa-IR" sz="2800" b="0" dirty="0" smtClean="0">
                <a:solidFill>
                  <a:srgbClr val="454545"/>
                </a:solidFill>
                <a:latin typeface=".ArabicUIText-Regular"/>
              </a:rPr>
              <a:t>تشخیص</a:t>
            </a:r>
            <a:r>
              <a:rPr lang="fa-IR" sz="2800" b="0" dirty="0" smtClean="0">
                <a:solidFill>
                  <a:srgbClr val="454545"/>
                </a:solidFill>
                <a:latin typeface=".SFUIText"/>
              </a:rPr>
              <a:t> </a:t>
            </a:r>
            <a:r>
              <a:rPr lang="en-US" sz="2800" b="0" dirty="0" smtClean="0">
                <a:solidFill>
                  <a:srgbClr val="454545"/>
                </a:solidFill>
                <a:latin typeface=".SFUIText"/>
              </a:rPr>
              <a:t>HPV</a:t>
            </a:r>
            <a:r>
              <a:rPr lang="fa-IR" sz="2800" b="0" dirty="0" smtClean="0">
                <a:solidFill>
                  <a:srgbClr val="454545"/>
                </a:solidFill>
                <a:latin typeface=".SFUIText"/>
              </a:rPr>
              <a:t> </a:t>
            </a:r>
            <a:r>
              <a:rPr lang="fa-IR" sz="2800" b="0" dirty="0" smtClean="0">
                <a:solidFill>
                  <a:srgbClr val="454545"/>
                </a:solidFill>
                <a:latin typeface=".ArabicUIText-Regular"/>
              </a:rPr>
              <a:t>در</a:t>
            </a:r>
            <a:r>
              <a:rPr lang="fa-IR" sz="2800" b="0" dirty="0" smtClean="0">
                <a:solidFill>
                  <a:srgbClr val="454545"/>
                </a:solidFill>
                <a:latin typeface=".SFUIText"/>
              </a:rPr>
              <a:t> </a:t>
            </a:r>
            <a:r>
              <a:rPr lang="fa-IR" sz="2800" b="0" dirty="0">
                <a:solidFill>
                  <a:srgbClr val="454545"/>
                </a:solidFill>
                <a:latin typeface=".ArabicUIText-Regular"/>
              </a:rPr>
              <a:t>بین</a:t>
            </a:r>
            <a:r>
              <a:rPr lang="fa-IR" sz="2800" b="0" dirty="0">
                <a:solidFill>
                  <a:srgbClr val="454545"/>
                </a:solidFill>
                <a:latin typeface=".SFUIText"/>
              </a:rPr>
              <a:t> </a:t>
            </a:r>
            <a:r>
              <a:rPr lang="fa-IR" sz="2800" b="0" dirty="0">
                <a:solidFill>
                  <a:srgbClr val="454545"/>
                </a:solidFill>
                <a:latin typeface=".ArabicUIText-Regular"/>
              </a:rPr>
              <a:t>مردان</a:t>
            </a:r>
            <a:r>
              <a:rPr lang="fa-IR" sz="2800" b="0" dirty="0">
                <a:solidFill>
                  <a:srgbClr val="454545"/>
                </a:solidFill>
                <a:latin typeface=".SFUIText"/>
              </a:rPr>
              <a:t> </a:t>
            </a:r>
            <a:r>
              <a:rPr lang="fa-IR" sz="2800" b="0" dirty="0">
                <a:solidFill>
                  <a:srgbClr val="454545"/>
                </a:solidFill>
                <a:latin typeface=".ArabicUIText-Regular"/>
              </a:rPr>
              <a:t>و</a:t>
            </a:r>
            <a:r>
              <a:rPr lang="fa-IR" sz="2800" b="0" dirty="0">
                <a:solidFill>
                  <a:srgbClr val="454545"/>
                </a:solidFill>
                <a:latin typeface=".SFUIText"/>
              </a:rPr>
              <a:t> </a:t>
            </a:r>
            <a:r>
              <a:rPr lang="fa-IR" sz="2800" b="0" dirty="0">
                <a:solidFill>
                  <a:srgbClr val="454545"/>
                </a:solidFill>
                <a:latin typeface=".ArabicUIText-Regular"/>
              </a:rPr>
              <a:t>زنان</a:t>
            </a:r>
            <a:r>
              <a:rPr lang="fa-IR" sz="2800" b="0" dirty="0">
                <a:solidFill>
                  <a:srgbClr val="454545"/>
                </a:solidFill>
                <a:latin typeface=".SFUIText"/>
              </a:rPr>
              <a:t> </a:t>
            </a:r>
            <a:r>
              <a:rPr lang="fa-IR" sz="2800" b="0" dirty="0">
                <a:solidFill>
                  <a:srgbClr val="454545"/>
                </a:solidFill>
                <a:latin typeface=".ArabicUIText-Regular"/>
              </a:rPr>
              <a:t>آلوده</a:t>
            </a:r>
            <a:r>
              <a:rPr lang="fa-IR" sz="2800" b="0" dirty="0">
                <a:solidFill>
                  <a:srgbClr val="454545"/>
                </a:solidFill>
                <a:latin typeface=".SFUIText"/>
              </a:rPr>
              <a:t> </a:t>
            </a:r>
            <a:r>
              <a:rPr lang="fa-IR" sz="2800" b="0" dirty="0">
                <a:solidFill>
                  <a:srgbClr val="454545"/>
                </a:solidFill>
                <a:latin typeface=".ArabicUIText-Regular"/>
              </a:rPr>
              <a:t>به</a:t>
            </a:r>
            <a:r>
              <a:rPr lang="fa-IR" sz="2800" b="0" dirty="0">
                <a:solidFill>
                  <a:srgbClr val="454545"/>
                </a:solidFill>
                <a:latin typeface=".SFUIText"/>
              </a:rPr>
              <a:t> </a:t>
            </a:r>
            <a:r>
              <a:rPr lang="en-US" sz="2800" b="0" dirty="0" smtClean="0">
                <a:solidFill>
                  <a:srgbClr val="454545"/>
                </a:solidFill>
                <a:latin typeface=".SFUIText"/>
              </a:rPr>
              <a:t>HIV</a:t>
            </a:r>
            <a:r>
              <a:rPr lang="fa-IR" sz="2800" b="0" dirty="0" smtClean="0">
                <a:solidFill>
                  <a:srgbClr val="454545"/>
                </a:solidFill>
                <a:latin typeface=".ArabicUIText-Regular"/>
              </a:rPr>
              <a:t>،</a:t>
            </a:r>
            <a:r>
              <a:rPr lang="fa-IR" sz="2800" b="0" dirty="0" smtClean="0">
                <a:solidFill>
                  <a:srgbClr val="454545"/>
                </a:solidFill>
                <a:latin typeface=".SFUIText"/>
              </a:rPr>
              <a:t> </a:t>
            </a:r>
            <a:r>
              <a:rPr lang="fa-IR" sz="2800" b="0" dirty="0">
                <a:solidFill>
                  <a:srgbClr val="454545"/>
                </a:solidFill>
                <a:latin typeface=".ArabicUIText-Regular"/>
              </a:rPr>
              <a:t>شایع</a:t>
            </a:r>
            <a:r>
              <a:rPr lang="fa-IR" sz="2800" b="0" dirty="0">
                <a:solidFill>
                  <a:srgbClr val="454545"/>
                </a:solidFill>
                <a:latin typeface=".SFUIText"/>
              </a:rPr>
              <a:t> </a:t>
            </a:r>
            <a:r>
              <a:rPr lang="fa-IR" sz="2800" b="0" dirty="0">
                <a:solidFill>
                  <a:srgbClr val="454545"/>
                </a:solidFill>
                <a:latin typeface=".ArabicUIText-Regular"/>
              </a:rPr>
              <a:t>است</a:t>
            </a:r>
            <a:r>
              <a:rPr lang="fa-IR" sz="2800" b="0" dirty="0">
                <a:solidFill>
                  <a:srgbClr val="454545"/>
                </a:solidFill>
                <a:latin typeface=".SFUIText"/>
              </a:rPr>
              <a:t>. </a:t>
            </a:r>
            <a:endParaRPr lang="fa-IR" sz="2800" b="0" dirty="0" smtClean="0">
              <a:solidFill>
                <a:srgbClr val="454545"/>
              </a:solidFill>
              <a:latin typeface=".SFUIText"/>
            </a:endParaRPr>
          </a:p>
          <a:p>
            <a:pPr algn="justLow" rtl="1"/>
            <a:endParaRPr lang="fa-IR" sz="2800" b="0" dirty="0" smtClean="0">
              <a:solidFill>
                <a:srgbClr val="454545"/>
              </a:solidFill>
              <a:latin typeface=".SFUIText"/>
            </a:endParaRPr>
          </a:p>
          <a:p>
            <a:pPr algn="justLow" rtl="1"/>
            <a:r>
              <a:rPr lang="fa-IR" sz="2800" b="0" dirty="0" smtClean="0">
                <a:solidFill>
                  <a:srgbClr val="454545"/>
                </a:solidFill>
                <a:latin typeface=".ArabicUIText-Regular"/>
              </a:rPr>
              <a:t>عفونت</a:t>
            </a:r>
            <a:r>
              <a:rPr lang="fa-IR" sz="2800" b="0" dirty="0" smtClean="0">
                <a:solidFill>
                  <a:srgbClr val="454545"/>
                </a:solidFill>
                <a:latin typeface=".SFUIText"/>
              </a:rPr>
              <a:t> </a:t>
            </a:r>
            <a:r>
              <a:rPr lang="en-US" sz="2800" b="0" dirty="0">
                <a:solidFill>
                  <a:srgbClr val="454545"/>
                </a:solidFill>
                <a:latin typeface=".SFUIText"/>
              </a:rPr>
              <a:t>HPV </a:t>
            </a:r>
            <a:r>
              <a:rPr lang="fa-IR" sz="2800" b="0" dirty="0" smtClean="0">
                <a:solidFill>
                  <a:srgbClr val="454545"/>
                </a:solidFill>
                <a:latin typeface=".ArabicUIText-Regular"/>
              </a:rPr>
              <a:t>با</a:t>
            </a:r>
            <a:r>
              <a:rPr lang="fa-IR" sz="2800" b="0" dirty="0" smtClean="0">
                <a:solidFill>
                  <a:srgbClr val="454545"/>
                </a:solidFill>
                <a:latin typeface=".SFUIText"/>
              </a:rPr>
              <a:t> </a:t>
            </a:r>
            <a:r>
              <a:rPr lang="fa-IR" sz="2800" b="0" dirty="0">
                <a:solidFill>
                  <a:srgbClr val="454545"/>
                </a:solidFill>
                <a:latin typeface=".ArabicUIText-Regular"/>
              </a:rPr>
              <a:t>افزایش</a:t>
            </a:r>
            <a:r>
              <a:rPr lang="fa-IR" sz="2800" b="0" dirty="0">
                <a:solidFill>
                  <a:srgbClr val="454545"/>
                </a:solidFill>
                <a:latin typeface=".SFUIText"/>
              </a:rPr>
              <a:t> </a:t>
            </a:r>
            <a:r>
              <a:rPr lang="fa-IR" sz="2800" b="0" dirty="0">
                <a:solidFill>
                  <a:srgbClr val="454545"/>
                </a:solidFill>
                <a:latin typeface=".ArabicUIText-Regular"/>
              </a:rPr>
              <a:t>خطر</a:t>
            </a:r>
            <a:r>
              <a:rPr lang="fa-IR" sz="2800" b="0" dirty="0">
                <a:solidFill>
                  <a:srgbClr val="454545"/>
                </a:solidFill>
                <a:latin typeface=".SFUIText"/>
              </a:rPr>
              <a:t> </a:t>
            </a:r>
            <a:r>
              <a:rPr lang="fa-IR" sz="2800" b="0" dirty="0">
                <a:solidFill>
                  <a:srgbClr val="454545"/>
                </a:solidFill>
                <a:latin typeface=".ArabicUIText-Regular"/>
              </a:rPr>
              <a:t>ابتلا</a:t>
            </a:r>
            <a:r>
              <a:rPr lang="fa-IR" sz="2800" b="0" dirty="0">
                <a:solidFill>
                  <a:srgbClr val="454545"/>
                </a:solidFill>
                <a:latin typeface=".SFUIText"/>
              </a:rPr>
              <a:t> </a:t>
            </a:r>
            <a:r>
              <a:rPr lang="fa-IR" sz="2800" b="0" dirty="0">
                <a:solidFill>
                  <a:srgbClr val="454545"/>
                </a:solidFill>
                <a:latin typeface=".ArabicUIText-Regular"/>
              </a:rPr>
              <a:t>به</a:t>
            </a:r>
            <a:r>
              <a:rPr lang="fa-IR" sz="2800" b="0" dirty="0">
                <a:solidFill>
                  <a:srgbClr val="454545"/>
                </a:solidFill>
                <a:latin typeface=".SFUIText"/>
              </a:rPr>
              <a:t> </a:t>
            </a:r>
            <a:r>
              <a:rPr lang="fa-IR" sz="2800" b="0" dirty="0">
                <a:solidFill>
                  <a:srgbClr val="454545"/>
                </a:solidFill>
                <a:latin typeface=".ArabicUIText-Regular"/>
              </a:rPr>
              <a:t>اچ</a:t>
            </a:r>
            <a:r>
              <a:rPr lang="fa-IR" sz="2800" b="0" dirty="0">
                <a:solidFill>
                  <a:srgbClr val="454545"/>
                </a:solidFill>
                <a:latin typeface=".SFUIText"/>
              </a:rPr>
              <a:t> </a:t>
            </a:r>
            <a:r>
              <a:rPr lang="fa-IR" sz="2800" b="0" dirty="0">
                <a:solidFill>
                  <a:srgbClr val="454545"/>
                </a:solidFill>
                <a:latin typeface=".ArabicUIText-Regular"/>
              </a:rPr>
              <a:t>آی</a:t>
            </a:r>
            <a:r>
              <a:rPr lang="fa-IR" sz="2800" b="0" dirty="0">
                <a:solidFill>
                  <a:srgbClr val="454545"/>
                </a:solidFill>
                <a:latin typeface=".SFUIText"/>
              </a:rPr>
              <a:t> </a:t>
            </a:r>
            <a:r>
              <a:rPr lang="fa-IR" sz="2800" b="0" dirty="0">
                <a:solidFill>
                  <a:srgbClr val="454545"/>
                </a:solidFill>
                <a:latin typeface=".ArabicUIText-Regular"/>
              </a:rPr>
              <a:t>وی</a:t>
            </a:r>
            <a:r>
              <a:rPr lang="fa-IR" sz="2800" b="0" dirty="0">
                <a:solidFill>
                  <a:srgbClr val="454545"/>
                </a:solidFill>
                <a:latin typeface=".SFUIText"/>
              </a:rPr>
              <a:t> </a:t>
            </a:r>
            <a:r>
              <a:rPr lang="fa-IR" sz="2800" b="0" dirty="0">
                <a:solidFill>
                  <a:srgbClr val="454545"/>
                </a:solidFill>
                <a:latin typeface=".ArabicUIText-Regular"/>
              </a:rPr>
              <a:t>همراه</a:t>
            </a:r>
            <a:r>
              <a:rPr lang="fa-IR" sz="2800" b="0" dirty="0">
                <a:solidFill>
                  <a:srgbClr val="454545"/>
                </a:solidFill>
                <a:latin typeface=".SFUIText"/>
              </a:rPr>
              <a:t> </a:t>
            </a:r>
            <a:r>
              <a:rPr lang="fa-IR" sz="2800" b="0" dirty="0">
                <a:solidFill>
                  <a:srgbClr val="454545"/>
                </a:solidFill>
                <a:latin typeface=".ArabicUIText-Regular"/>
              </a:rPr>
              <a:t>است</a:t>
            </a:r>
            <a:r>
              <a:rPr lang="fa-IR" sz="2800" b="0" dirty="0">
                <a:solidFill>
                  <a:srgbClr val="454545"/>
                </a:solidFill>
                <a:latin typeface=".SFUIText"/>
              </a:rPr>
              <a:t>. </a:t>
            </a:r>
            <a:endParaRPr lang="en-US" sz="2800" dirty="0"/>
          </a:p>
        </p:txBody>
      </p:sp>
    </p:spTree>
    <p:extLst>
      <p:ext uri="{BB962C8B-B14F-4D97-AF65-F5344CB8AC3E}">
        <p14:creationId xmlns:p14="http://schemas.microsoft.com/office/powerpoint/2010/main" val="233164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4449D26-BB5C-1A40-A81D-24B92EE6454C}"/>
              </a:ext>
            </a:extLst>
          </p:cNvPr>
          <p:cNvSpPr txBox="1"/>
          <p:nvPr/>
        </p:nvSpPr>
        <p:spPr>
          <a:xfrm>
            <a:off x="312352" y="1028343"/>
            <a:ext cx="11567296" cy="2677656"/>
          </a:xfrm>
          <a:prstGeom prst="rect">
            <a:avLst/>
          </a:prstGeom>
          <a:noFill/>
        </p:spPr>
        <p:txBody>
          <a:bodyPr wrap="square">
            <a:spAutoFit/>
          </a:bodyPr>
          <a:lstStyle/>
          <a:p>
            <a:pPr algn="justLow" rtl="1"/>
            <a:r>
              <a:rPr lang="fa-IR" sz="2800" b="1" dirty="0">
                <a:solidFill>
                  <a:srgbClr val="454545"/>
                </a:solidFill>
                <a:latin typeface=".ArabicUIDisplay-Bold"/>
              </a:rPr>
              <a:t>عوامل</a:t>
            </a:r>
            <a:r>
              <a:rPr lang="fa-IR" sz="2800" b="1" dirty="0">
                <a:solidFill>
                  <a:srgbClr val="454545"/>
                </a:solidFill>
                <a:latin typeface=".SFUIDisplay-Bold"/>
              </a:rPr>
              <a:t> </a:t>
            </a:r>
            <a:r>
              <a:rPr lang="fa-IR" sz="2800" b="1" dirty="0">
                <a:solidFill>
                  <a:srgbClr val="454545"/>
                </a:solidFill>
                <a:latin typeface=".ArabicUIDisplay-Bold"/>
              </a:rPr>
              <a:t>خطر</a:t>
            </a:r>
            <a:r>
              <a:rPr lang="fa-IR" sz="2800" b="1" dirty="0">
                <a:solidFill>
                  <a:srgbClr val="454545"/>
                </a:solidFill>
                <a:latin typeface=".SFUIDisplay-Bold"/>
              </a:rPr>
              <a:t> </a:t>
            </a:r>
            <a:r>
              <a:rPr lang="fa-IR" sz="2800" b="1" dirty="0">
                <a:solidFill>
                  <a:srgbClr val="454545"/>
                </a:solidFill>
                <a:latin typeface=".ArabicUIDisplay-Bold"/>
              </a:rPr>
              <a:t>برای</a:t>
            </a:r>
            <a:r>
              <a:rPr lang="fa-IR" sz="2800" b="1" dirty="0">
                <a:solidFill>
                  <a:srgbClr val="454545"/>
                </a:solidFill>
                <a:latin typeface=".SFUIDisplay-Bold"/>
              </a:rPr>
              <a:t> </a:t>
            </a:r>
            <a:r>
              <a:rPr lang="fa-IR" sz="2800" b="1" dirty="0" smtClean="0">
                <a:solidFill>
                  <a:srgbClr val="454545"/>
                </a:solidFill>
                <a:latin typeface=".ArabicUIDisplay-Bold"/>
              </a:rPr>
              <a:t>عفونت</a:t>
            </a:r>
          </a:p>
          <a:p>
            <a:pPr algn="justLow" rtl="1"/>
            <a:endParaRPr lang="fa-IR" sz="2800" b="1" dirty="0">
              <a:solidFill>
                <a:srgbClr val="454545"/>
              </a:solidFill>
              <a:latin typeface=".ArabicUIDisplay-Bold"/>
            </a:endParaRPr>
          </a:p>
          <a:p>
            <a:pPr algn="justLow" rtl="1"/>
            <a:r>
              <a:rPr lang="fa-IR" sz="2800" b="1" dirty="0">
                <a:solidFill>
                  <a:srgbClr val="454545"/>
                </a:solidFill>
                <a:latin typeface=".SFUIDisplay-Bold"/>
                <a:cs typeface="B Nazanin" panose="00000400000000000000" pitchFamily="2" charset="-78"/>
              </a:rPr>
              <a:t> </a:t>
            </a:r>
            <a:r>
              <a:rPr lang="fa-IR" sz="2800" b="0" dirty="0">
                <a:solidFill>
                  <a:srgbClr val="454545"/>
                </a:solidFill>
                <a:latin typeface=".ArabicUIText-Regular"/>
                <a:cs typeface="B Nazanin" panose="00000400000000000000" pitchFamily="2" charset="-78"/>
              </a:rPr>
              <a:t>همانند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سایر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انتقال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افراد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شرکای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متعدد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نسبت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کسانی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رابطه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بیشتر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معرض</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خطر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و</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افراد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شریک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جدید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معرض</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خطر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بیشتری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نسبت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افراد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دارای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شریک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بلند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مدت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هستند</a:t>
            </a:r>
            <a:endParaRPr lang="en-US" sz="2800" dirty="0">
              <a:cs typeface="B Nazanin" panose="00000400000000000000" pitchFamily="2" charset="-78"/>
            </a:endParaRPr>
          </a:p>
        </p:txBody>
      </p:sp>
    </p:spTree>
    <p:extLst>
      <p:ext uri="{BB962C8B-B14F-4D97-AF65-F5344CB8AC3E}">
        <p14:creationId xmlns:p14="http://schemas.microsoft.com/office/powerpoint/2010/main" val="366915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28D236-6DF3-074B-9420-B59DA3F037BB}"/>
              </a:ext>
            </a:extLst>
          </p:cNvPr>
          <p:cNvSpPr txBox="1"/>
          <p:nvPr/>
        </p:nvSpPr>
        <p:spPr>
          <a:xfrm>
            <a:off x="621271" y="1160647"/>
            <a:ext cx="10949458" cy="4401205"/>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عوامل</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خطر</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برای</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عفونت</a:t>
            </a:r>
          </a:p>
          <a:p>
            <a:pPr algn="justLow" rtl="1"/>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های</a:t>
            </a:r>
            <a:r>
              <a:rPr lang="en-US" sz="2800" b="0" dirty="0" smtClean="0">
                <a:solidFill>
                  <a:srgbClr val="454545"/>
                </a:solidFill>
                <a:latin typeface=".SFUIText"/>
                <a:cs typeface="B Nazanin" panose="00000400000000000000" pitchFamily="2" charset="-78"/>
              </a:rPr>
              <a:t>HPV</a:t>
            </a:r>
            <a:r>
              <a:rPr lang="fa-IR" sz="2800" b="0" dirty="0" smtClean="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تناسلی</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سرویکس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عمدتا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طریق</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تماس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دستگاه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_</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a:t>
            </a:r>
            <a:r>
              <a:rPr lang="fa-IR" sz="2800" b="0" dirty="0">
                <a:solidFill>
                  <a:srgbClr val="454545"/>
                </a:solidFill>
                <a:latin typeface=".ArabicUIText-Regular"/>
                <a:cs typeface="B Nazanin" panose="00000400000000000000" pitchFamily="2" charset="-78"/>
              </a:rPr>
              <a:t>مقعدی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انتقال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یابند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endParaRPr lang="fa-IR" sz="2800" b="0" dirty="0" smtClean="0">
              <a:solidFill>
                <a:srgbClr val="454545"/>
              </a:solidFill>
              <a:latin typeface=".SFUIText"/>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مطالعات</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انجام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زنان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جوان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انجام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آنها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یافته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زیر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ذکر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smtClean="0">
                <a:solidFill>
                  <a:srgbClr val="454545"/>
                </a:solidFill>
                <a:latin typeface=".SFUIText"/>
                <a:cs typeface="B Nazanin" panose="00000400000000000000" pitchFamily="2" charset="-78"/>
              </a:rPr>
              <a:t>:</a:t>
            </a:r>
          </a:p>
          <a:p>
            <a:pPr algn="justLow" rtl="1"/>
            <a:endParaRPr lang="fa-IR" sz="2800" b="0" dirty="0" smtClean="0">
              <a:solidFill>
                <a:srgbClr val="454545"/>
              </a:solidFill>
              <a:latin typeface=".ArabicUIText-Regular"/>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خطر</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زنان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طور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مستقیم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تعداد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شرکای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متعدد</a:t>
            </a:r>
            <a:r>
              <a:rPr lang="fa-IR" sz="2800" b="0" dirty="0" smtClean="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رابطه</a:t>
            </a:r>
            <a:r>
              <a:rPr lang="fa-IR" sz="2800" b="0" dirty="0" smtClean="0">
                <a:solidFill>
                  <a:srgbClr val="454545"/>
                </a:solidFill>
                <a:latin typeface=".SFUIText"/>
                <a:cs typeface="B Nazanin" panose="00000400000000000000" pitchFamily="2" charset="-78"/>
              </a:rPr>
              <a:t> مستقیم </a:t>
            </a:r>
            <a:r>
              <a:rPr lang="fa-IR" sz="2800" b="0" dirty="0" smtClean="0">
                <a:solidFill>
                  <a:srgbClr val="454545"/>
                </a:solidFill>
                <a:latin typeface=".ArabicUIText-Regular"/>
                <a:cs typeface="B Nazanin" panose="00000400000000000000" pitchFamily="2" charset="-78"/>
              </a:rPr>
              <a:t>دارد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endParaRPr lang="fa-IR" sz="2800" b="0" dirty="0" smtClean="0">
              <a:solidFill>
                <a:srgbClr val="454545"/>
              </a:solidFill>
              <a:latin typeface=".SFUIText"/>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همانند</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سایر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منتسب</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رابطه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شریک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جدید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عامل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خطر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قوی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نسبت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رابطه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شریک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طولانی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مدت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endParaRPr lang="en-US" sz="2800" dirty="0">
              <a:cs typeface="B Nazanin" panose="00000400000000000000" pitchFamily="2" charset="-78"/>
            </a:endParaRPr>
          </a:p>
        </p:txBody>
      </p:sp>
    </p:spTree>
    <p:extLst>
      <p:ext uri="{BB962C8B-B14F-4D97-AF65-F5344CB8AC3E}">
        <p14:creationId xmlns:p14="http://schemas.microsoft.com/office/powerpoint/2010/main" val="412131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F5A188-196D-6C40-8841-320EDB1B2C63}"/>
              </a:ext>
            </a:extLst>
          </p:cNvPr>
          <p:cNvSpPr txBox="1"/>
          <p:nvPr/>
        </p:nvSpPr>
        <p:spPr>
          <a:xfrm>
            <a:off x="1256270" y="1408130"/>
            <a:ext cx="9679459" cy="3585597"/>
          </a:xfrm>
          <a:prstGeom prst="rect">
            <a:avLst/>
          </a:prstGeom>
          <a:noFill/>
        </p:spPr>
        <p:txBody>
          <a:bodyPr wrap="square">
            <a:spAutoFit/>
          </a:bodyPr>
          <a:lstStyle/>
          <a:p>
            <a:pPr algn="justLow" rtl="1"/>
            <a:r>
              <a:rPr lang="fa-IR" sz="3100" b="1" dirty="0">
                <a:solidFill>
                  <a:srgbClr val="454545"/>
                </a:solidFill>
                <a:latin typeface=".ArabicUIDisplay-Bold"/>
              </a:rPr>
              <a:t>عوامل</a:t>
            </a:r>
            <a:r>
              <a:rPr lang="fa-IR" sz="3100" b="1" dirty="0">
                <a:solidFill>
                  <a:srgbClr val="454545"/>
                </a:solidFill>
                <a:latin typeface=".SFUIDisplay-Bold"/>
              </a:rPr>
              <a:t> </a:t>
            </a:r>
            <a:r>
              <a:rPr lang="fa-IR" sz="3100" b="1" dirty="0">
                <a:solidFill>
                  <a:srgbClr val="454545"/>
                </a:solidFill>
                <a:latin typeface=".ArabicUIDisplay-Bold"/>
              </a:rPr>
              <a:t>خطر</a:t>
            </a:r>
            <a:r>
              <a:rPr lang="fa-IR" sz="3100" b="1" dirty="0">
                <a:solidFill>
                  <a:srgbClr val="454545"/>
                </a:solidFill>
                <a:latin typeface=".SFUIDisplay-Bold"/>
              </a:rPr>
              <a:t> </a:t>
            </a:r>
            <a:r>
              <a:rPr lang="fa-IR" sz="3100" b="1" dirty="0">
                <a:solidFill>
                  <a:srgbClr val="454545"/>
                </a:solidFill>
                <a:latin typeface=".ArabicUIDisplay-Bold"/>
              </a:rPr>
              <a:t>برای</a:t>
            </a:r>
            <a:r>
              <a:rPr lang="fa-IR" sz="3100" b="1" dirty="0">
                <a:solidFill>
                  <a:srgbClr val="454545"/>
                </a:solidFill>
                <a:latin typeface=".SFUIDisplay-Bold"/>
              </a:rPr>
              <a:t> </a:t>
            </a:r>
            <a:r>
              <a:rPr lang="fa-IR" sz="3100" b="1" dirty="0">
                <a:solidFill>
                  <a:srgbClr val="454545"/>
                </a:solidFill>
                <a:latin typeface=".ArabicUIDisplay-Bold"/>
              </a:rPr>
              <a:t>عفونت</a:t>
            </a:r>
          </a:p>
          <a:p>
            <a:pPr algn="justLow" rtl="1"/>
            <a:r>
              <a:rPr lang="fa-IR" sz="2800" b="1" dirty="0">
                <a:solidFill>
                  <a:srgbClr val="454545"/>
                </a:solidFill>
                <a:latin typeface=".SFUIDisplay-Bold"/>
                <a:cs typeface="B Nazanin" panose="00000400000000000000" pitchFamily="2" charset="-78"/>
              </a:rPr>
              <a:t> </a:t>
            </a:r>
            <a:r>
              <a:rPr lang="fa-IR" sz="2800" b="0" dirty="0">
                <a:solidFill>
                  <a:srgbClr val="454545"/>
                </a:solidFill>
                <a:latin typeface=".ArabicUIText-Regular"/>
                <a:cs typeface="B Nazanin" panose="00000400000000000000" pitchFamily="2" charset="-78"/>
              </a:rPr>
              <a:t>هر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مقاربت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واژن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مقعدی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عامل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اصلی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خطر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وجودی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انتقال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مقاربت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نیاز</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نیست.</a:t>
            </a:r>
          </a:p>
          <a:p>
            <a:pPr algn="justLow" rtl="1"/>
            <a:r>
              <a:rPr lang="fa-IR" sz="2800" b="0" dirty="0" smtClean="0">
                <a:solidFill>
                  <a:srgbClr val="454545"/>
                </a:solidFill>
                <a:latin typeface=".ArabicUIText-Regular"/>
                <a:cs typeface="B Nazanin" panose="00000400000000000000" pitchFamily="2" charset="-78"/>
              </a:rPr>
              <a:t> البته</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شیوع</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باکره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بسیار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پایین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p>
          <a:p>
            <a:pPr algn="justLow" rtl="1"/>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بررسی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دختران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نوجوان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سابقه</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SFUIText"/>
                <a:cs typeface="B Nazanin" panose="00000400000000000000" pitchFamily="2" charset="-78"/>
              </a:rPr>
              <a:t>رابطه </a:t>
            </a:r>
            <a:r>
              <a:rPr lang="fa-IR" sz="2800" b="0" dirty="0" smtClean="0">
                <a:solidFill>
                  <a:srgbClr val="454545"/>
                </a:solidFill>
                <a:latin typeface=".ArabicUIText-Regular"/>
                <a:cs typeface="B Nazanin" panose="00000400000000000000" pitchFamily="2" charset="-78"/>
              </a:rPr>
              <a:t>جنسی</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نداشته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دستگاه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8 </a:t>
            </a:r>
            <a:r>
              <a:rPr lang="fa-IR" sz="2800" b="0" dirty="0">
                <a:solidFill>
                  <a:srgbClr val="454545"/>
                </a:solidFill>
                <a:latin typeface=".ArabicUIText-Regular"/>
                <a:cs typeface="B Nazanin" panose="00000400000000000000" pitchFamily="2" charset="-78"/>
              </a:rPr>
              <a:t>درصد انها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مشاهده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انواع</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دیگر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تماس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نیز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ممکن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نقش</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داشته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باشد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انتقال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قبیل</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اسباب</a:t>
            </a:r>
            <a:r>
              <a:rPr lang="fa-IR" sz="2800" b="0" dirty="0" smtClean="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بازی های جنسی</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سایرقسمتهای</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اندام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آلوده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a:t>
            </a:r>
            <a:r>
              <a:rPr lang="fa-IR" sz="2800" b="0" dirty="0">
                <a:solidFill>
                  <a:srgbClr val="454545"/>
                </a:solidFill>
                <a:latin typeface=".SFUIText"/>
                <a:cs typeface="B Nazanin" panose="00000400000000000000" pitchFamily="2" charset="-78"/>
              </a:rPr>
              <a:t>.</a:t>
            </a:r>
            <a:endParaRPr lang="en-US" sz="2800" dirty="0">
              <a:cs typeface="B Nazanin" panose="00000400000000000000" pitchFamily="2" charset="-78"/>
            </a:endParaRPr>
          </a:p>
        </p:txBody>
      </p:sp>
    </p:spTree>
    <p:extLst>
      <p:ext uri="{BB962C8B-B14F-4D97-AF65-F5344CB8AC3E}">
        <p14:creationId xmlns:p14="http://schemas.microsoft.com/office/powerpoint/2010/main" val="185015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D3B2F5-0D8F-D84E-B390-7DE1A81B3500}"/>
              </a:ext>
            </a:extLst>
          </p:cNvPr>
          <p:cNvSpPr txBox="1"/>
          <p:nvPr/>
        </p:nvSpPr>
        <p:spPr>
          <a:xfrm>
            <a:off x="1251110" y="1062218"/>
            <a:ext cx="10468919" cy="2677656"/>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عوامل</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خطر</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برای</a:t>
            </a:r>
            <a:r>
              <a:rPr lang="fa-IR" sz="2800" b="1" dirty="0">
                <a:solidFill>
                  <a:srgbClr val="454545"/>
                </a:solidFill>
                <a:latin typeface=".SFUIDisplay-Bold"/>
                <a:cs typeface="B Nazanin" panose="00000400000000000000" pitchFamily="2" charset="-78"/>
              </a:rPr>
              <a:t> </a:t>
            </a:r>
            <a:r>
              <a:rPr lang="fa-IR" sz="2800" b="1" dirty="0" smtClean="0">
                <a:solidFill>
                  <a:srgbClr val="454545"/>
                </a:solidFill>
                <a:latin typeface=".ArabicUIDisplay-Bold"/>
                <a:cs typeface="B Nazanin" panose="00000400000000000000" pitchFamily="2" charset="-78"/>
              </a:rPr>
              <a:t>عفونت</a:t>
            </a:r>
          </a:p>
          <a:p>
            <a:pPr algn="justLow" rtl="1"/>
            <a:endParaRPr lang="fa-IR" sz="2800" b="1" dirty="0">
              <a:solidFill>
                <a:srgbClr val="454545"/>
              </a:solidFill>
              <a:latin typeface=".ArabicUIDisplay-Bold"/>
              <a:cs typeface="B Nazanin" panose="00000400000000000000" pitchFamily="2" charset="-78"/>
            </a:endParaRPr>
          </a:p>
          <a:p>
            <a:pPr algn="justLow" rtl="1"/>
            <a:r>
              <a:rPr lang="fa-IR" sz="2800" b="1" dirty="0">
                <a:solidFill>
                  <a:srgbClr val="454545"/>
                </a:solidFill>
                <a:latin typeface=".SFUIDisplay-Bold"/>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انتقال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ممکن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نرخ</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بالاتر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انتقال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رخ</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استفاده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کاندوم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واستفاده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صحیح</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SFUIText"/>
                <a:cs typeface="B Nazanin" panose="00000400000000000000" pitchFamily="2" charset="-78"/>
              </a:rPr>
              <a:t>ا</a:t>
            </a:r>
            <a:r>
              <a:rPr lang="fa-IR" sz="2800" b="0" dirty="0" smtClean="0">
                <a:solidFill>
                  <a:srgbClr val="454545"/>
                </a:solidFill>
                <a:latin typeface=".ArabicUIText-Regular"/>
                <a:cs typeface="B Nazanin" panose="00000400000000000000" pitchFamily="2" charset="-78"/>
              </a:rPr>
              <a:t>ز</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کاندوم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باعث</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کاهش</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خطر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وجود،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کاندوم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طور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کامل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انتقال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ویروس</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جلوگیری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کند؛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زیرا</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ویروس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طریق</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تماس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پوست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پوست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گسترش</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یابد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p:txBody>
      </p:sp>
    </p:spTree>
    <p:extLst>
      <p:ext uri="{BB962C8B-B14F-4D97-AF65-F5344CB8AC3E}">
        <p14:creationId xmlns:p14="http://schemas.microsoft.com/office/powerpoint/2010/main" val="182246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EE1095E-0619-9A49-8833-1EC3A8B53635}"/>
              </a:ext>
            </a:extLst>
          </p:cNvPr>
          <p:cNvSpPr txBox="1"/>
          <p:nvPr/>
        </p:nvSpPr>
        <p:spPr>
          <a:xfrm>
            <a:off x="1067487" y="1224546"/>
            <a:ext cx="10057026" cy="3970318"/>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چگونه</a:t>
            </a:r>
            <a:r>
              <a:rPr lang="fa-IR" sz="2800" b="1" dirty="0">
                <a:solidFill>
                  <a:srgbClr val="454545"/>
                </a:solidFill>
                <a:latin typeface=".SFUIDisplay-Bold"/>
                <a:cs typeface="B Nazanin" panose="00000400000000000000" pitchFamily="2" charset="-78"/>
              </a:rPr>
              <a:t> </a:t>
            </a:r>
            <a:r>
              <a:rPr lang="fa-IR" sz="2800" b="1" dirty="0" smtClean="0">
                <a:solidFill>
                  <a:srgbClr val="454545"/>
                </a:solidFill>
                <a:latin typeface=".SFUIDisplay-Bold"/>
                <a:cs typeface="B Nazanin" panose="00000400000000000000" pitchFamily="2" charset="-78"/>
              </a:rPr>
              <a:t> </a:t>
            </a:r>
            <a:r>
              <a:rPr lang="fa-IR" sz="2800" b="1" dirty="0" smtClean="0">
                <a:solidFill>
                  <a:srgbClr val="454545"/>
                </a:solidFill>
                <a:latin typeface=".ArabicUIDisplay-Bold"/>
                <a:cs typeface="B Nazanin" panose="00000400000000000000" pitchFamily="2" charset="-78"/>
              </a:rPr>
              <a:t>به</a:t>
            </a:r>
            <a:r>
              <a:rPr lang="en-US" sz="2800" b="1" dirty="0" smtClean="0">
                <a:solidFill>
                  <a:srgbClr val="454545"/>
                </a:solidFill>
                <a:latin typeface=".SFUIDisplay-Bold"/>
                <a:cs typeface="B Nazanin" panose="00000400000000000000" pitchFamily="2" charset="-78"/>
              </a:rPr>
              <a:t>HPV </a:t>
            </a:r>
            <a:r>
              <a:rPr lang="fa-IR" sz="2800" b="1" dirty="0">
                <a:solidFill>
                  <a:srgbClr val="454545"/>
                </a:solidFill>
                <a:latin typeface=".ArabicUIDisplay-Bold"/>
                <a:cs typeface="B Nazanin" panose="00000400000000000000" pitchFamily="2" charset="-78"/>
              </a:rPr>
              <a:t>آلوده</a:t>
            </a:r>
            <a:r>
              <a:rPr lang="fa-IR" sz="2800" b="1" dirty="0">
                <a:solidFill>
                  <a:srgbClr val="454545"/>
                </a:solidFill>
                <a:latin typeface=".SFUIDisplay-Bold"/>
                <a:cs typeface="B Nazanin" panose="00000400000000000000" pitchFamily="2" charset="-78"/>
              </a:rPr>
              <a:t> </a:t>
            </a:r>
            <a:r>
              <a:rPr lang="fa-IR" sz="2800" b="1" dirty="0" smtClean="0">
                <a:solidFill>
                  <a:srgbClr val="454545"/>
                </a:solidFill>
                <a:latin typeface=".ArabicUIDisplay-Bold"/>
                <a:cs typeface="B Nazanin" panose="00000400000000000000" pitchFamily="2" charset="-78"/>
              </a:rPr>
              <a:t>می شویم؟</a:t>
            </a:r>
            <a:endParaRPr lang="fa-IR" sz="2800" b="1" dirty="0">
              <a:solidFill>
                <a:srgbClr val="454545"/>
              </a:solidFill>
              <a:latin typeface=".ArabicUIDisplay-Bold"/>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اگر</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ناحیه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فرد مبتلا</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ناحیه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افراد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آلوده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کند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افرادی</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دارای</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شرکای</a:t>
            </a:r>
            <a:r>
              <a:rPr lang="fa-IR" sz="2800" b="0" dirty="0" smtClean="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جنسی متعدد</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شانس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بیشتری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دارند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طریق</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تماس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مستقیمی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پوست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پوست،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جمله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مقاربت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رابطه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رابطه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مقعدی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گونه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تماس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دیگر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ناحیه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عنوان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مثال،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تماس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گسترش</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یابد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زدن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مانند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صندلی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توالت،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ممکن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FF0000"/>
                </a:solidFill>
                <a:latin typeface=".ArabicUIText-Regular"/>
                <a:cs typeface="B Nazanin" panose="00000400000000000000" pitchFamily="2" charset="-78"/>
              </a:rPr>
              <a:t>آلوده</a:t>
            </a:r>
            <a:r>
              <a:rPr lang="fa-IR" sz="2800" b="0" dirty="0">
                <a:solidFill>
                  <a:srgbClr val="FF0000"/>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نشوید</a:t>
            </a:r>
            <a:r>
              <a:rPr lang="fa-IR" sz="2800" b="0" dirty="0" smtClean="0">
                <a:solidFill>
                  <a:srgbClr val="FF0000"/>
                </a:solidFill>
                <a:latin typeface=".SFUIText"/>
                <a:cs typeface="B Nazanin" panose="00000400000000000000" pitchFamily="2" charset="-78"/>
              </a:rPr>
              <a:t>.</a:t>
            </a:r>
          </a:p>
          <a:p>
            <a:pPr algn="ctr" rtl="1"/>
            <a:r>
              <a:rPr lang="fa-IR" sz="2800" b="0" dirty="0" smtClean="0">
                <a:solidFill>
                  <a:srgbClr val="454545"/>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اکثر</a:t>
            </a:r>
            <a:r>
              <a:rPr lang="fa-IR" sz="2800" b="0" dirty="0">
                <a:solidFill>
                  <a:srgbClr val="FF0000"/>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افراد</a:t>
            </a:r>
            <a:r>
              <a:rPr lang="fa-IR" sz="2800" b="0" dirty="0">
                <a:solidFill>
                  <a:srgbClr val="FF0000"/>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مبتلا</a:t>
            </a:r>
            <a:r>
              <a:rPr lang="fa-IR" sz="2800" b="0" dirty="0">
                <a:solidFill>
                  <a:srgbClr val="FF0000"/>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به</a:t>
            </a:r>
            <a:r>
              <a:rPr lang="fa-IR" sz="2800" b="0" dirty="0">
                <a:solidFill>
                  <a:srgbClr val="FF0000"/>
                </a:solidFill>
                <a:latin typeface=".SFUIText"/>
                <a:cs typeface="B Nazanin" panose="00000400000000000000" pitchFamily="2" charset="-78"/>
              </a:rPr>
              <a:t> </a:t>
            </a:r>
            <a:r>
              <a:rPr lang="en-US" sz="2800" b="0" dirty="0">
                <a:solidFill>
                  <a:srgbClr val="FF0000"/>
                </a:solidFill>
                <a:latin typeface=".SFUIText"/>
                <a:cs typeface="B Nazanin" panose="00000400000000000000" pitchFamily="2" charset="-78"/>
              </a:rPr>
              <a:t>HPV </a:t>
            </a:r>
            <a:r>
              <a:rPr lang="fa-IR" sz="2800" b="0" dirty="0">
                <a:solidFill>
                  <a:srgbClr val="FF0000"/>
                </a:solidFill>
                <a:latin typeface=".ArabicUIText-Regular"/>
                <a:cs typeface="B Nazanin" panose="00000400000000000000" pitchFamily="2" charset="-78"/>
              </a:rPr>
              <a:t>علائم</a:t>
            </a:r>
            <a:r>
              <a:rPr lang="fa-IR" sz="2800" b="0" dirty="0">
                <a:solidFill>
                  <a:srgbClr val="FF0000"/>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و</a:t>
            </a:r>
            <a:r>
              <a:rPr lang="fa-IR" sz="2800" b="0" dirty="0">
                <a:solidFill>
                  <a:srgbClr val="FF0000"/>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نشانه</a:t>
            </a:r>
            <a:r>
              <a:rPr lang="fa-IR" sz="2800" b="0" dirty="0">
                <a:solidFill>
                  <a:srgbClr val="FF0000"/>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ای</a:t>
            </a:r>
            <a:r>
              <a:rPr lang="fa-IR" sz="2800" b="0" dirty="0">
                <a:solidFill>
                  <a:srgbClr val="FF0000"/>
                </a:solidFill>
                <a:latin typeface=".SFUIText"/>
                <a:cs typeface="B Nazanin" panose="00000400000000000000" pitchFamily="2" charset="-78"/>
              </a:rPr>
              <a:t> </a:t>
            </a:r>
            <a:r>
              <a:rPr lang="fa-IR" sz="2800" b="0" dirty="0">
                <a:solidFill>
                  <a:srgbClr val="FF0000"/>
                </a:solidFill>
                <a:latin typeface=".ArabicUIText-Regular"/>
                <a:cs typeface="B Nazanin" panose="00000400000000000000" pitchFamily="2" charset="-78"/>
              </a:rPr>
              <a:t>ندارند</a:t>
            </a:r>
            <a:r>
              <a:rPr lang="fa-IR" sz="2800" b="0" dirty="0">
                <a:solidFill>
                  <a:srgbClr val="FF0000"/>
                </a:solidFill>
                <a:latin typeface=".SFUIText"/>
                <a:cs typeface="B Nazanin" panose="00000400000000000000" pitchFamily="2" charset="-78"/>
              </a:rPr>
              <a:t>. </a:t>
            </a:r>
            <a:endParaRPr lang="fa-IR" sz="2800" b="0" dirty="0" smtClean="0">
              <a:solidFill>
                <a:srgbClr val="FF0000"/>
              </a:solidFill>
              <a:latin typeface=".SFUIText"/>
              <a:cs typeface="B Nazanin" panose="00000400000000000000" pitchFamily="2" charset="-78"/>
            </a:endParaRPr>
          </a:p>
          <a:p>
            <a:pPr algn="justLow" rtl="1"/>
            <a:r>
              <a:rPr lang="fa-IR" sz="2800" b="0" dirty="0" smtClean="0">
                <a:solidFill>
                  <a:srgbClr val="454545"/>
                </a:solidFill>
                <a:latin typeface=".ArabicUIText-Regular"/>
                <a:cs typeface="B Nazanin" panose="00000400000000000000" pitchFamily="2" charset="-78"/>
              </a:rPr>
              <a:t>اکثر</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موقت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ممکن است درعرض</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سال</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از بین بروند.</a:t>
            </a:r>
            <a:endParaRPr lang="en-US" sz="2800" dirty="0">
              <a:cs typeface="B Nazanin" panose="00000400000000000000" pitchFamily="2" charset="-78"/>
            </a:endParaRPr>
          </a:p>
        </p:txBody>
      </p:sp>
    </p:spTree>
    <p:extLst>
      <p:ext uri="{BB962C8B-B14F-4D97-AF65-F5344CB8AC3E}">
        <p14:creationId xmlns:p14="http://schemas.microsoft.com/office/powerpoint/2010/main" val="215338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686" y="1201002"/>
            <a:ext cx="11046093" cy="4469642"/>
          </a:xfrm>
        </p:spPr>
        <p:txBody>
          <a:bodyPr>
            <a:noAutofit/>
          </a:bodyPr>
          <a:lstStyle/>
          <a:p>
            <a:pPr lvl="0" algn="justLow" rtl="1"/>
            <a:r>
              <a:rPr lang="fa-IR" sz="2000" b="1" dirty="0" smtClean="0">
                <a:latin typeface="Times New Roman" panose="02020603050405020304" pitchFamily="18" charset="0"/>
                <a:cs typeface="B Nazanin" panose="00000400000000000000" pitchFamily="2" charset="-78"/>
              </a:rPr>
              <a:t>دوره </a:t>
            </a:r>
            <a:r>
              <a:rPr lang="fa-IR" sz="2000" b="1" dirty="0">
                <a:latin typeface="Times New Roman" panose="02020603050405020304" pitchFamily="18" charset="0"/>
                <a:cs typeface="B Nazanin" panose="00000400000000000000" pitchFamily="2" charset="-78"/>
              </a:rPr>
              <a:t>کمون: 3 ماه</a:t>
            </a:r>
            <a:endParaRPr lang="en-US" sz="2000" b="1" dirty="0">
              <a:latin typeface="Times New Roman" panose="02020603050405020304" pitchFamily="18" charset="0"/>
              <a:cs typeface="B Nazanin" panose="00000400000000000000" pitchFamily="2" charset="-78"/>
            </a:endParaRPr>
          </a:p>
          <a:p>
            <a:pPr lvl="0" algn="justLow" rtl="1"/>
            <a:r>
              <a:rPr lang="fa-IR" sz="2000" b="1" dirty="0">
                <a:latin typeface="Times New Roman" panose="02020603050405020304" pitchFamily="18" charset="0"/>
                <a:cs typeface="B Nazanin" panose="00000400000000000000" pitchFamily="2" charset="-78"/>
              </a:rPr>
              <a:t>تشخیص: </a:t>
            </a:r>
            <a:endParaRPr lang="en-US" sz="2000" b="1" dirty="0">
              <a:latin typeface="Times New Roman" panose="02020603050405020304" pitchFamily="18" charset="0"/>
              <a:cs typeface="B Nazanin" panose="00000400000000000000" pitchFamily="2" charset="-78"/>
            </a:endParaRPr>
          </a:p>
          <a:p>
            <a:pPr lvl="1" algn="justLow" rtl="1"/>
            <a:r>
              <a:rPr lang="fa-IR" sz="2000" b="1" dirty="0">
                <a:latin typeface="Times New Roman" panose="02020603050405020304" pitchFamily="18" charset="0"/>
                <a:cs typeface="B Nazanin" panose="00000400000000000000" pitchFamily="2" charset="-78"/>
              </a:rPr>
              <a:t>بالینی</a:t>
            </a:r>
            <a:endParaRPr lang="en-US" sz="2000" b="1" dirty="0">
              <a:latin typeface="Times New Roman" panose="02020603050405020304" pitchFamily="18" charset="0"/>
              <a:cs typeface="B Nazanin" panose="00000400000000000000" pitchFamily="2" charset="-78"/>
            </a:endParaRPr>
          </a:p>
          <a:p>
            <a:pPr lvl="1" algn="justLow" rtl="1"/>
            <a:r>
              <a:rPr lang="fa-IR" sz="2000" b="1" dirty="0">
                <a:latin typeface="Times New Roman" panose="02020603050405020304" pitchFamily="18" charset="0"/>
                <a:cs typeface="B Nazanin" panose="00000400000000000000" pitchFamily="2" charset="-78"/>
              </a:rPr>
              <a:t>بیوپسی در موارد ضایعات آتیپیک و یا مقاوم به درمان و یا بیماران با نقص سیستم ایمنی و ضایعات بزرگ</a:t>
            </a:r>
            <a:endParaRPr lang="en-US" sz="2000" b="1" dirty="0">
              <a:latin typeface="Times New Roman" panose="02020603050405020304" pitchFamily="18" charset="0"/>
              <a:cs typeface="B Nazanin" panose="00000400000000000000" pitchFamily="2" charset="-78"/>
            </a:endParaRPr>
          </a:p>
          <a:p>
            <a:pPr lvl="0" algn="justLow" rtl="1"/>
            <a:r>
              <a:rPr lang="fa-IR" sz="2000" b="1" dirty="0" smtClean="0">
                <a:latin typeface="Times New Roman" panose="02020603050405020304" pitchFamily="18" charset="0"/>
                <a:cs typeface="B Nazanin" panose="00000400000000000000" pitchFamily="2" charset="-78"/>
              </a:rPr>
              <a:t>درمان</a:t>
            </a:r>
            <a:r>
              <a:rPr lang="fa-IR" sz="2000" b="1" dirty="0">
                <a:latin typeface="Times New Roman" panose="02020603050405020304" pitchFamily="18" charset="0"/>
                <a:cs typeface="B Nazanin" panose="00000400000000000000" pitchFamily="2" charset="-78"/>
              </a:rPr>
              <a:t>:</a:t>
            </a:r>
            <a:endParaRPr lang="en-US" sz="2000" b="1" dirty="0">
              <a:latin typeface="Times New Roman" panose="02020603050405020304" pitchFamily="18" charset="0"/>
              <a:cs typeface="B Nazanin" panose="00000400000000000000" pitchFamily="2" charset="-78"/>
            </a:endParaRPr>
          </a:p>
          <a:p>
            <a:pPr lvl="1" algn="justLow" rtl="1"/>
            <a:r>
              <a:rPr lang="fa-IR" sz="2000" b="1" dirty="0">
                <a:latin typeface="Times New Roman" panose="02020603050405020304" pitchFamily="18" charset="0"/>
                <a:cs typeface="B Nazanin" panose="00000400000000000000" pitchFamily="2" charset="-78"/>
              </a:rPr>
              <a:t>پودوفیلوکس، ایمی کیمود، </a:t>
            </a:r>
            <a:r>
              <a:rPr lang="en-US" sz="2000" b="1" dirty="0">
                <a:latin typeface="Times New Roman" panose="02020603050405020304" pitchFamily="18" charset="0"/>
                <a:cs typeface="B Nazanin" panose="00000400000000000000" pitchFamily="2" charset="-78"/>
              </a:rPr>
              <a:t>5FU</a:t>
            </a:r>
            <a:r>
              <a:rPr lang="fa-IR" sz="2000" b="1" dirty="0">
                <a:latin typeface="Times New Roman" panose="02020603050405020304" pitchFamily="18" charset="0"/>
                <a:cs typeface="B Nazanin" panose="00000400000000000000" pitchFamily="2" charset="-78"/>
              </a:rPr>
              <a:t>، </a:t>
            </a:r>
            <a:r>
              <a:rPr lang="en-US" sz="2000" b="1" dirty="0">
                <a:latin typeface="Times New Roman" panose="02020603050405020304" pitchFamily="18" charset="0"/>
                <a:cs typeface="B Nazanin" panose="00000400000000000000" pitchFamily="2" charset="-78"/>
              </a:rPr>
              <a:t>TCA</a:t>
            </a:r>
          </a:p>
          <a:p>
            <a:pPr lvl="1" algn="justLow" rtl="1"/>
            <a:r>
              <a:rPr lang="fa-IR" sz="2000" b="1" dirty="0">
                <a:latin typeface="Times New Roman" panose="02020603050405020304" pitchFamily="18" charset="0"/>
                <a:cs typeface="B Nazanin" panose="00000400000000000000" pitchFamily="2" charset="-78"/>
              </a:rPr>
              <a:t>کرایو، کوتر، لیزر</a:t>
            </a:r>
            <a:endParaRPr lang="en-US" sz="2000" b="1" dirty="0">
              <a:latin typeface="Times New Roman" panose="02020603050405020304" pitchFamily="18" charset="0"/>
              <a:cs typeface="B Nazanin" panose="00000400000000000000" pitchFamily="2" charset="-78"/>
            </a:endParaRPr>
          </a:p>
          <a:p>
            <a:pPr lvl="1" algn="justLow" rtl="1"/>
            <a:r>
              <a:rPr lang="fa-IR" sz="2000" b="1" dirty="0">
                <a:latin typeface="Times New Roman" panose="02020603050405020304" pitchFamily="18" charset="0"/>
                <a:cs typeface="B Nazanin" panose="00000400000000000000" pitchFamily="2" charset="-78"/>
              </a:rPr>
              <a:t>جراحی</a:t>
            </a:r>
            <a:endParaRPr lang="en-US" sz="2000" b="1" dirty="0">
              <a:latin typeface="Times New Roman" panose="02020603050405020304" pitchFamily="18" charset="0"/>
              <a:cs typeface="B Nazanin" panose="00000400000000000000" pitchFamily="2" charset="-78"/>
            </a:endParaRPr>
          </a:p>
          <a:p>
            <a:pPr lvl="0" algn="justLow" rtl="1"/>
            <a:r>
              <a:rPr lang="fa-IR" sz="2000" b="1" dirty="0">
                <a:latin typeface="Times New Roman" panose="02020603050405020304" pitchFamily="18" charset="0"/>
                <a:cs typeface="B Nazanin" panose="00000400000000000000" pitchFamily="2" charset="-78"/>
              </a:rPr>
              <a:t>واکسیناسیون</a:t>
            </a:r>
            <a:endParaRPr lang="en-US" sz="2000" b="1" dirty="0">
              <a:latin typeface="Times New Roman" panose="02020603050405020304" pitchFamily="18" charset="0"/>
              <a:cs typeface="B Nazanin" panose="00000400000000000000" pitchFamily="2" charset="-78"/>
            </a:endParaRPr>
          </a:p>
          <a:p>
            <a:pPr algn="justLow"/>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431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159" y="393004"/>
            <a:ext cx="8534400" cy="1507067"/>
          </a:xfrm>
        </p:spPr>
        <p:txBody>
          <a:bodyPr/>
          <a:lstStyle/>
          <a:p>
            <a:pPr algn="ctr" rtl="1"/>
            <a:r>
              <a:rPr lang="fa-IR" dirty="0" smtClean="0"/>
              <a:t>معرفی دوره</a:t>
            </a:r>
            <a:endParaRPr lang="en-US" dirty="0"/>
          </a:p>
        </p:txBody>
      </p:sp>
      <p:sp>
        <p:nvSpPr>
          <p:cNvPr id="3" name="Content Placeholder 2"/>
          <p:cNvSpPr>
            <a:spLocks noGrp="1"/>
          </p:cNvSpPr>
          <p:nvPr>
            <p:ph idx="1"/>
          </p:nvPr>
        </p:nvSpPr>
        <p:spPr>
          <a:xfrm>
            <a:off x="1400615" y="2265338"/>
            <a:ext cx="9981618" cy="4029312"/>
          </a:xfrm>
        </p:spPr>
        <p:txBody>
          <a:bodyPr>
            <a:normAutofit lnSpcReduction="10000"/>
          </a:bodyPr>
          <a:lstStyle/>
          <a:p>
            <a:pPr algn="r" rtl="1"/>
            <a:r>
              <a:rPr lang="fa-IR" sz="2000" b="1" dirty="0" smtClean="0"/>
              <a:t>اهمیت دوره:</a:t>
            </a:r>
          </a:p>
          <a:p>
            <a:pPr algn="r" rtl="1"/>
            <a:r>
              <a:rPr lang="fa-IR" sz="2000" dirty="0" smtClean="0"/>
              <a:t>به لحاظ شیوع بالای بیماری های منتقله جنسی عوارض  ابتلا به آنها از جمله سرطان  سرویکس ایجاد شده در ارتباط با ویروس</a:t>
            </a:r>
            <a:r>
              <a:rPr lang="en-US" sz="2000" dirty="0" smtClean="0"/>
              <a:t>HPV</a:t>
            </a:r>
            <a:r>
              <a:rPr lang="fa-IR" sz="2000" dirty="0" smtClean="0"/>
              <a:t> که بار بیماری و مرگ و میر بالایی دارد در حالی که قابل پیشگیری می باشد</a:t>
            </a:r>
          </a:p>
          <a:p>
            <a:pPr algn="r" rtl="1"/>
            <a:r>
              <a:rPr lang="fa-IR" dirty="0" smtClean="0"/>
              <a:t> </a:t>
            </a:r>
            <a:r>
              <a:rPr lang="fa-IR" sz="2000" b="1" dirty="0" smtClean="0"/>
              <a:t>اهداف دوره:</a:t>
            </a:r>
          </a:p>
          <a:p>
            <a:pPr algn="r" rtl="1"/>
            <a:r>
              <a:rPr lang="fa-IR" sz="2000" dirty="0" smtClean="0"/>
              <a:t>آشنایی با مطالب به روز در خصوص ویروس</a:t>
            </a:r>
            <a:r>
              <a:rPr lang="en-US" sz="2000" dirty="0" smtClean="0"/>
              <a:t>HPV</a:t>
            </a:r>
            <a:r>
              <a:rPr lang="fa-IR" sz="2000" dirty="0" smtClean="0"/>
              <a:t> و راههای ابتلا و عوارض و راههای پیشگیری</a:t>
            </a:r>
          </a:p>
          <a:p>
            <a:pPr algn="r" rtl="1"/>
            <a:r>
              <a:rPr lang="fa-IR" sz="2000" dirty="0"/>
              <a:t>آشنایی با </a:t>
            </a:r>
            <a:r>
              <a:rPr lang="fa-IR" sz="2000" dirty="0" smtClean="0"/>
              <a:t>نحوه پیگیری افراد مبتلا به ویروس </a:t>
            </a:r>
            <a:r>
              <a:rPr lang="en-US" sz="2000" dirty="0" smtClean="0"/>
              <a:t>HPV</a:t>
            </a:r>
            <a:r>
              <a:rPr lang="fa-IR" sz="2000" dirty="0" smtClean="0"/>
              <a:t>(پیگیری سیتولوژی سرویکس و تست </a:t>
            </a:r>
            <a:r>
              <a:rPr lang="en-US" sz="2000" dirty="0" smtClean="0"/>
              <a:t>HPV</a:t>
            </a:r>
            <a:r>
              <a:rPr lang="fa-IR" sz="2000" dirty="0" smtClean="0"/>
              <a:t>)</a:t>
            </a:r>
          </a:p>
          <a:p>
            <a:pPr algn="r" rtl="1"/>
            <a:r>
              <a:rPr lang="fa-IR" sz="2000" dirty="0"/>
              <a:t>آشنایی با </a:t>
            </a:r>
            <a:r>
              <a:rPr lang="fa-IR" sz="2000" dirty="0" smtClean="0"/>
              <a:t>مطالب انواع واژینیت ها و سرویسیت</a:t>
            </a:r>
          </a:p>
          <a:p>
            <a:pPr algn="r" rtl="1"/>
            <a:r>
              <a:rPr lang="fa-IR" sz="2000" dirty="0" smtClean="0"/>
              <a:t>آشنایی با علل مهم خونریزی های سنین باروری</a:t>
            </a:r>
          </a:p>
          <a:p>
            <a:pPr marL="0" indent="0" algn="r" rtl="1">
              <a:buNone/>
            </a:pPr>
            <a:endParaRPr lang="fa-IR" dirty="0" smtClean="0"/>
          </a:p>
          <a:p>
            <a:pPr algn="r" rtl="1"/>
            <a:endParaRPr lang="en-US" dirty="0"/>
          </a:p>
        </p:txBody>
      </p:sp>
    </p:spTree>
    <p:extLst>
      <p:ext uri="{BB962C8B-B14F-4D97-AF65-F5344CB8AC3E}">
        <p14:creationId xmlns:p14="http://schemas.microsoft.com/office/powerpoint/2010/main" val="199804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9CEDC3-871D-CB42-9FC3-C91A2C04288D}"/>
              </a:ext>
            </a:extLst>
          </p:cNvPr>
          <p:cNvSpPr txBox="1"/>
          <p:nvPr/>
        </p:nvSpPr>
        <p:spPr>
          <a:xfrm>
            <a:off x="689919" y="1225689"/>
            <a:ext cx="10812162" cy="3539430"/>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علائم</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عفونت</a:t>
            </a:r>
            <a:r>
              <a:rPr lang="fa-IR" sz="2800" b="1" dirty="0">
                <a:solidFill>
                  <a:srgbClr val="454545"/>
                </a:solidFill>
                <a:latin typeface=".SFUIDisplay-Bold"/>
                <a:cs typeface="B Nazanin" panose="00000400000000000000" pitchFamily="2" charset="-78"/>
              </a:rPr>
              <a:t> </a:t>
            </a:r>
            <a:r>
              <a:rPr lang="en-US" sz="2800" b="1" dirty="0">
                <a:solidFill>
                  <a:srgbClr val="454545"/>
                </a:solidFill>
                <a:latin typeface=".SFUIDisplay-Bold"/>
                <a:cs typeface="B Nazanin" panose="00000400000000000000" pitchFamily="2" charset="-78"/>
              </a:rPr>
              <a:t>HPV </a:t>
            </a:r>
            <a:r>
              <a:rPr lang="fa-IR" sz="2800" b="1" dirty="0">
                <a:solidFill>
                  <a:srgbClr val="454545"/>
                </a:solidFill>
                <a:latin typeface=".ArabicUIDisplay-Bold"/>
                <a:cs typeface="B Nazanin" panose="00000400000000000000" pitchFamily="2" charset="-78"/>
              </a:rPr>
              <a:t>چیست؟</a:t>
            </a:r>
          </a:p>
          <a:p>
            <a:pPr algn="justLow" rtl="1"/>
            <a:r>
              <a:rPr lang="fa-IR" sz="2800" b="1" dirty="0">
                <a:solidFill>
                  <a:srgbClr val="454545"/>
                </a:solidFill>
                <a:latin typeface=".SFUIDisplay-Bold"/>
                <a:cs typeface="B Nazanin" panose="00000400000000000000" pitchFamily="2" charset="-78"/>
              </a:rPr>
              <a:t> </a:t>
            </a:r>
            <a:r>
              <a:rPr lang="fa-IR" sz="2800" b="0" dirty="0">
                <a:solidFill>
                  <a:srgbClr val="454545"/>
                </a:solidFill>
                <a:latin typeface=".ArabicUIText-Regular"/>
                <a:cs typeface="B Nazanin" panose="00000400000000000000" pitchFamily="2" charset="-78"/>
              </a:rPr>
              <a:t>اکثر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افراد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هیچ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علائمی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هنگام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smtClean="0">
                <a:solidFill>
                  <a:srgbClr val="454545"/>
                </a:solidFill>
                <a:latin typeface=".ArabicUIText-Regular"/>
                <a:cs typeface="B Nazanin" panose="00000400000000000000" pitchFamily="2" charset="-78"/>
              </a:rPr>
              <a:t>ندارند</a:t>
            </a:r>
            <a:endParaRPr lang="fa-IR" sz="2800" dirty="0">
              <a:solidFill>
                <a:srgbClr val="454545"/>
              </a:solidFill>
              <a:latin typeface=".SFUIText"/>
              <a:cs typeface="B Nazanin" panose="00000400000000000000" pitchFamily="2" charset="-78"/>
            </a:endParaRPr>
          </a:p>
          <a:p>
            <a:pPr algn="justLow" rtl="1"/>
            <a:endParaRPr lang="fa-IR" sz="2800" b="0" dirty="0">
              <a:solidFill>
                <a:srgbClr val="454545"/>
              </a:solidFill>
              <a:latin typeface=".SFUIText"/>
              <a:cs typeface="B Nazanin" panose="00000400000000000000" pitchFamily="2" charset="-78"/>
            </a:endParaRP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اغلب،</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خودی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بهتر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خواهد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اما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بعضی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افراد مبتلا،</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رود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افراد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طولانی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مدت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احتمال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رحم،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گلو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زگیل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دارند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مشکلات</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ممکن است</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چند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فرد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اتفاق</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افتد</a:t>
            </a:r>
            <a:endParaRPr lang="en-US" sz="2800" dirty="0">
              <a:cs typeface="B Nazanin" panose="00000400000000000000" pitchFamily="2" charset="-78"/>
            </a:endParaRPr>
          </a:p>
        </p:txBody>
      </p:sp>
    </p:spTree>
    <p:extLst>
      <p:ext uri="{BB962C8B-B14F-4D97-AF65-F5344CB8AC3E}">
        <p14:creationId xmlns:p14="http://schemas.microsoft.com/office/powerpoint/2010/main" val="421587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31" y="0"/>
            <a:ext cx="12295031" cy="6858000"/>
          </a:xfrm>
        </p:spPr>
      </p:pic>
    </p:spTree>
    <p:extLst>
      <p:ext uri="{BB962C8B-B14F-4D97-AF65-F5344CB8AC3E}">
        <p14:creationId xmlns:p14="http://schemas.microsoft.com/office/powerpoint/2010/main" val="136041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56116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7F5B63-AE21-0942-844C-061E6C1B8E5D}"/>
              </a:ext>
            </a:extLst>
          </p:cNvPr>
          <p:cNvSpPr txBox="1"/>
          <p:nvPr/>
        </p:nvSpPr>
        <p:spPr>
          <a:xfrm>
            <a:off x="1287162" y="1264822"/>
            <a:ext cx="9617676" cy="3970318"/>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مروری</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بر</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واکسن</a:t>
            </a:r>
            <a:r>
              <a:rPr lang="en-US" sz="2800" b="1" dirty="0">
                <a:solidFill>
                  <a:srgbClr val="454545"/>
                </a:solidFill>
                <a:latin typeface=".ArabicUIDisplay-Bold"/>
                <a:cs typeface="B Nazanin" panose="00000400000000000000" pitchFamily="2" charset="-78"/>
              </a:rPr>
              <a:t>HPV</a:t>
            </a:r>
            <a:r>
              <a:rPr lang="en-US" sz="2800" b="1" dirty="0">
                <a:solidFill>
                  <a:srgbClr val="454545"/>
                </a:solidFill>
                <a:latin typeface=".SFUIDisplay-Bold"/>
                <a:cs typeface="B Nazanin" panose="00000400000000000000" pitchFamily="2" charset="-78"/>
              </a:rPr>
              <a:t> </a:t>
            </a:r>
            <a:r>
              <a:rPr lang="fa-IR" sz="2800" b="1" dirty="0">
                <a:solidFill>
                  <a:srgbClr val="454545"/>
                </a:solidFill>
                <a:latin typeface=".SFUIDisplay-Bold"/>
                <a:cs typeface="B Nazanin" panose="00000400000000000000" pitchFamily="2" charset="-78"/>
              </a:rPr>
              <a:t>   </a:t>
            </a:r>
          </a:p>
          <a:p>
            <a:pPr algn="justLow" rtl="1"/>
            <a:r>
              <a:rPr lang="fa-IR" sz="2800" b="1" dirty="0">
                <a:solidFill>
                  <a:srgbClr val="454545"/>
                </a:solidFill>
                <a:latin typeface=".SFUIDisplay-Bold"/>
                <a:cs typeface="B Nazanin" panose="00000400000000000000" pitchFamily="2" charset="-78"/>
              </a:rPr>
              <a:t>ویروس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پاپیلومای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انسانی</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dirty="0">
                <a:solidFill>
                  <a:srgbClr val="454545"/>
                </a:solidFill>
                <a:latin typeface=".SFUIText"/>
                <a:cs typeface="B Nazanin" panose="00000400000000000000" pitchFamily="2" charset="-78"/>
              </a:rPr>
              <a:t>)یک</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ویروس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است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باعث</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رحم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زگیل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مکرر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انواع</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خاصی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تواند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منجر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رحم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endParaRPr lang="fa-IR" sz="2800" b="0" dirty="0" smtClean="0">
              <a:solidFill>
                <a:srgbClr val="454545"/>
              </a:solidFill>
              <a:latin typeface=".SFUIText"/>
              <a:cs typeface="B Nazanin" panose="00000400000000000000" pitchFamily="2" charset="-78"/>
            </a:endParaRPr>
          </a:p>
          <a:p>
            <a:pPr algn="justLow" rtl="1"/>
            <a:r>
              <a:rPr lang="en-US" sz="2800" b="0" dirty="0" smtClean="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همچنین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تواند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vulva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مهبل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زنان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ایجاد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هرچند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بسیار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کمتر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سرویکس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r>
              <a:rPr lang="en-US" sz="2800" b="0" dirty="0" smtClean="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همچنین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باعث</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ایجاد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حنجره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حفره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گلو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مردان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زنان</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p:txBody>
      </p:sp>
    </p:spTree>
    <p:extLst>
      <p:ext uri="{BB962C8B-B14F-4D97-AF65-F5344CB8AC3E}">
        <p14:creationId xmlns:p14="http://schemas.microsoft.com/office/powerpoint/2010/main" val="187803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449" y="1583140"/>
            <a:ext cx="8830100" cy="3539430"/>
          </a:xfrm>
          <a:prstGeom prst="rect">
            <a:avLst/>
          </a:prstGeom>
        </p:spPr>
        <p:txBody>
          <a:bodyPr wrap="square">
            <a:spAutoFit/>
          </a:bodyPr>
          <a:lstStyle/>
          <a:p>
            <a:pPr algn="justLow" rtl="1"/>
            <a:r>
              <a:rPr lang="fa-IR" sz="2800" dirty="0">
                <a:solidFill>
                  <a:srgbClr val="454545"/>
                </a:solidFill>
                <a:latin typeface=".ArabicUIText-Regular"/>
                <a:cs typeface="B Nazanin" panose="00000400000000000000" pitchFamily="2" charset="-78"/>
              </a:rPr>
              <a:t>سه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واکسن</a:t>
            </a:r>
            <a:r>
              <a:rPr lang="fa-IR" sz="2800" dirty="0">
                <a:solidFill>
                  <a:srgbClr val="454545"/>
                </a:solidFill>
                <a:latin typeface=".SFUIText"/>
                <a:cs typeface="B Nazanin" panose="00000400000000000000" pitchFamily="2" charset="-78"/>
              </a:rPr>
              <a:t> (</a:t>
            </a:r>
            <a:r>
              <a:rPr lang="en-US" sz="2800" dirty="0">
                <a:solidFill>
                  <a:srgbClr val="454545"/>
                </a:solidFill>
                <a:latin typeface=".SFUIText"/>
                <a:cs typeface="B Nazanin" panose="00000400000000000000" pitchFamily="2" charset="-78"/>
              </a:rPr>
              <a:t>Gardasil</a:t>
            </a:r>
            <a:r>
              <a:rPr lang="en-US" sz="2800" dirty="0">
                <a:solidFill>
                  <a:srgbClr val="454545"/>
                </a:solidFill>
                <a:latin typeface=".ArabicUIText-Regular"/>
                <a:cs typeface="B Nazanin" panose="00000400000000000000" pitchFamily="2" charset="-78"/>
              </a:rPr>
              <a:t>،</a:t>
            </a:r>
            <a:r>
              <a:rPr lang="en-US" sz="2800" dirty="0">
                <a:solidFill>
                  <a:srgbClr val="454545"/>
                </a:solidFill>
                <a:latin typeface=".SFUIText"/>
                <a:cs typeface="B Nazanin" panose="00000400000000000000" pitchFamily="2" charset="-78"/>
              </a:rPr>
              <a:t> Gardasil-9 </a:t>
            </a:r>
            <a:r>
              <a:rPr lang="fa-IR" sz="2800" dirty="0">
                <a:solidFill>
                  <a:srgbClr val="454545"/>
                </a:solidFill>
                <a:latin typeface=".ArabicUIText-Regular"/>
                <a:cs typeface="B Nazanin" panose="00000400000000000000" pitchFamily="2" charset="-78"/>
              </a:rPr>
              <a:t>و</a:t>
            </a:r>
            <a:r>
              <a:rPr lang="fa-IR" sz="2800" dirty="0">
                <a:solidFill>
                  <a:srgbClr val="454545"/>
                </a:solidFill>
                <a:latin typeface=".SFUIText"/>
                <a:cs typeface="B Nazanin" panose="00000400000000000000" pitchFamily="2" charset="-78"/>
              </a:rPr>
              <a:t> </a:t>
            </a:r>
            <a:r>
              <a:rPr lang="en-US" sz="2800" dirty="0" err="1">
                <a:solidFill>
                  <a:srgbClr val="454545"/>
                </a:solidFill>
                <a:latin typeface=".SFUIText"/>
                <a:cs typeface="B Nazanin" panose="00000400000000000000" pitchFamily="2" charset="-78"/>
              </a:rPr>
              <a:t>Cervarix</a:t>
            </a:r>
            <a:r>
              <a:rPr lang="en-US" sz="2800" dirty="0">
                <a:solidFill>
                  <a:srgbClr val="454545"/>
                </a:solidFill>
                <a:latin typeface=".SFUIText"/>
                <a:cs typeface="B Nazanin" panose="00000400000000000000" pitchFamily="2" charset="-78"/>
              </a:rPr>
              <a:t> </a:t>
            </a:r>
            <a:r>
              <a:rPr lang="fa-IR" sz="2800" dirty="0">
                <a:solidFill>
                  <a:srgbClr val="454545"/>
                </a:solidFill>
                <a:latin typeface=".SFUIText"/>
                <a:cs typeface="B Nazanin" panose="00000400000000000000" pitchFamily="2" charset="-78"/>
              </a:rPr>
              <a:t>)</a:t>
            </a:r>
            <a:r>
              <a:rPr lang="fa-IR" sz="2800" dirty="0">
                <a:solidFill>
                  <a:srgbClr val="454545"/>
                </a:solidFill>
                <a:latin typeface=".ArabicUIText-Regular"/>
                <a:cs typeface="B Nazanin" panose="00000400000000000000" pitchFamily="2" charset="-78"/>
              </a:rPr>
              <a:t>برای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جلوگیری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از</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عفونت</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با</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انواع</a:t>
            </a:r>
            <a:r>
              <a:rPr lang="fa-IR" sz="2800" dirty="0">
                <a:solidFill>
                  <a:srgbClr val="454545"/>
                </a:solidFill>
                <a:latin typeface=".SFUIText"/>
                <a:cs typeface="B Nazanin" panose="00000400000000000000" pitchFamily="2" charset="-78"/>
              </a:rPr>
              <a:t> </a:t>
            </a:r>
            <a:r>
              <a:rPr lang="en-US" sz="2800" dirty="0">
                <a:solidFill>
                  <a:srgbClr val="454545"/>
                </a:solidFill>
                <a:latin typeface=".SFUIText"/>
                <a:cs typeface="B Nazanin" panose="00000400000000000000" pitchFamily="2" charset="-78"/>
              </a:rPr>
              <a:t>HPV </a:t>
            </a:r>
            <a:r>
              <a:rPr lang="fa-IR" sz="2800" dirty="0">
                <a:solidFill>
                  <a:srgbClr val="454545"/>
                </a:solidFill>
                <a:latin typeface=".ArabicUIText-Regular"/>
                <a:cs typeface="B Nazanin" panose="00000400000000000000" pitchFamily="2" charset="-78"/>
              </a:rPr>
              <a:t>که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منجر</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به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سرطان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سرویکس</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میشود</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در</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دسترس</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هستند</a:t>
            </a:r>
            <a:r>
              <a:rPr lang="fa-IR" sz="2800" dirty="0">
                <a:solidFill>
                  <a:srgbClr val="454545"/>
                </a:solidFill>
                <a:latin typeface=".SFUIText"/>
                <a:cs typeface="B Nazanin" panose="00000400000000000000" pitchFamily="2" charset="-78"/>
              </a:rPr>
              <a:t>. </a:t>
            </a:r>
            <a:endParaRPr lang="fa-IR" sz="2800" dirty="0" smtClean="0">
              <a:solidFill>
                <a:srgbClr val="454545"/>
              </a:solidFill>
              <a:latin typeface=".SFUIText"/>
              <a:cs typeface="B Nazanin" panose="00000400000000000000" pitchFamily="2" charset="-78"/>
            </a:endParaRPr>
          </a:p>
          <a:p>
            <a:pPr algn="justLow" rtl="1"/>
            <a:endParaRPr lang="fa-IR" sz="2800" dirty="0">
              <a:solidFill>
                <a:srgbClr val="454545"/>
              </a:solidFill>
              <a:latin typeface=".SFUIText"/>
              <a:cs typeface="B Nazanin" panose="00000400000000000000" pitchFamily="2" charset="-78"/>
            </a:endParaRPr>
          </a:p>
          <a:p>
            <a:pPr algn="justLow" rtl="1"/>
            <a:endParaRPr lang="fa-IR" sz="2800" dirty="0" smtClean="0">
              <a:solidFill>
                <a:srgbClr val="454545"/>
              </a:solidFill>
              <a:latin typeface=".SFUIText"/>
              <a:cs typeface="B Nazanin" panose="00000400000000000000" pitchFamily="2" charset="-78"/>
            </a:endParaRPr>
          </a:p>
          <a:p>
            <a:pPr algn="justLow" rtl="1"/>
            <a:r>
              <a:rPr lang="fa-IR" sz="2800" dirty="0" smtClean="0">
                <a:solidFill>
                  <a:srgbClr val="454545"/>
                </a:solidFill>
                <a:latin typeface=".ArabicUIText-Regular"/>
                <a:cs typeface="B Nazanin" panose="00000400000000000000" pitchFamily="2" charset="-78"/>
              </a:rPr>
              <a:t>واضح</a:t>
            </a:r>
            <a:r>
              <a:rPr lang="fa-IR" sz="2800" dirty="0" smtClean="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است</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که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این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واکسن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به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میزان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قابل</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توجهی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تعداد</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زنان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مبتلا</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به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پیش</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سرطان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دهانه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رحم</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را</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کاهش</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دهد</a:t>
            </a:r>
            <a:r>
              <a:rPr lang="fa-IR" sz="2800" dirty="0" smtClean="0">
                <a:solidFill>
                  <a:srgbClr val="454545"/>
                </a:solidFill>
                <a:latin typeface=".SFUIText"/>
                <a:cs typeface="B Nazanin" panose="00000400000000000000" pitchFamily="2" charset="-78"/>
              </a:rPr>
              <a:t>.</a:t>
            </a:r>
          </a:p>
          <a:p>
            <a:pPr algn="justLow" rtl="1"/>
            <a:r>
              <a:rPr lang="fa-IR" sz="2800" dirty="0" smtClean="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انتظار</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رود</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که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این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امر</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باعث</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کاهش</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قابل</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ملاحظه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در</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تعداد</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زنان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مبتلا</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به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سرطان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گردن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رحم</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شود</a:t>
            </a:r>
            <a:endParaRPr lang="en-US" sz="2800" dirty="0">
              <a:cs typeface="B Nazanin" panose="00000400000000000000" pitchFamily="2" charset="-78"/>
            </a:endParaRPr>
          </a:p>
        </p:txBody>
      </p:sp>
    </p:spTree>
    <p:extLst>
      <p:ext uri="{BB962C8B-B14F-4D97-AF65-F5344CB8AC3E}">
        <p14:creationId xmlns:p14="http://schemas.microsoft.com/office/powerpoint/2010/main" val="3891837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927B094-EE49-8B44-B5AB-D1633F86A8E3}"/>
              </a:ext>
            </a:extLst>
          </p:cNvPr>
          <p:cNvSpPr txBox="1"/>
          <p:nvPr/>
        </p:nvSpPr>
        <p:spPr>
          <a:xfrm>
            <a:off x="1101811" y="181957"/>
            <a:ext cx="8821352" cy="3293209"/>
          </a:xfrm>
          <a:prstGeom prst="rect">
            <a:avLst/>
          </a:prstGeom>
          <a:noFill/>
        </p:spPr>
        <p:txBody>
          <a:bodyPr wrap="square">
            <a:spAutoFit/>
          </a:bodyPr>
          <a:lstStyle/>
          <a:p>
            <a:pPr algn="justLow" rtl="1"/>
            <a:r>
              <a:rPr lang="fa-IR" sz="2600" b="1" dirty="0">
                <a:solidFill>
                  <a:srgbClr val="454545"/>
                </a:solidFill>
                <a:latin typeface=".ArabicUIDisplay-Bold"/>
              </a:rPr>
              <a:t>آیا</a:t>
            </a:r>
            <a:r>
              <a:rPr lang="fa-IR" sz="2600" b="1" dirty="0">
                <a:solidFill>
                  <a:srgbClr val="454545"/>
                </a:solidFill>
                <a:latin typeface=".SFUIDisplay-Bold"/>
              </a:rPr>
              <a:t> </a:t>
            </a:r>
            <a:r>
              <a:rPr lang="fa-IR" sz="2600" b="1" dirty="0">
                <a:solidFill>
                  <a:srgbClr val="454545"/>
                </a:solidFill>
                <a:latin typeface=".ArabicUIDisplay-Bold"/>
              </a:rPr>
              <a:t>واکسن</a:t>
            </a:r>
            <a:r>
              <a:rPr lang="fa-IR" sz="2600" b="1" dirty="0">
                <a:solidFill>
                  <a:srgbClr val="454545"/>
                </a:solidFill>
                <a:latin typeface=".SFUIDisplay-Bold"/>
              </a:rPr>
              <a:t> </a:t>
            </a:r>
            <a:r>
              <a:rPr lang="fa-IR" sz="2600" b="1" dirty="0">
                <a:solidFill>
                  <a:srgbClr val="454545"/>
                </a:solidFill>
                <a:latin typeface=".ArabicUIDisplay-Bold"/>
              </a:rPr>
              <a:t>های</a:t>
            </a:r>
            <a:r>
              <a:rPr lang="fa-IR" sz="2600" b="1" dirty="0">
                <a:solidFill>
                  <a:srgbClr val="454545"/>
                </a:solidFill>
                <a:latin typeface=".SFUIDisplay-Bold"/>
              </a:rPr>
              <a:t> </a:t>
            </a:r>
            <a:r>
              <a:rPr lang="fa-IR" sz="2600" b="1" dirty="0">
                <a:solidFill>
                  <a:srgbClr val="454545"/>
                </a:solidFill>
                <a:latin typeface=".ArabicUIDisplay-Bold"/>
              </a:rPr>
              <a:t>مختلف</a:t>
            </a:r>
            <a:r>
              <a:rPr lang="fa-IR" sz="2600" b="1" dirty="0">
                <a:solidFill>
                  <a:srgbClr val="454545"/>
                </a:solidFill>
                <a:latin typeface=".SFUIDisplay-Bold"/>
              </a:rPr>
              <a:t> </a:t>
            </a:r>
            <a:r>
              <a:rPr lang="en-US" sz="2600" b="1" dirty="0">
                <a:solidFill>
                  <a:srgbClr val="454545"/>
                </a:solidFill>
                <a:latin typeface=".SFUIDisplay-Bold"/>
              </a:rPr>
              <a:t>HPV </a:t>
            </a:r>
            <a:r>
              <a:rPr lang="fa-IR" sz="2600" b="1" dirty="0">
                <a:solidFill>
                  <a:srgbClr val="454545"/>
                </a:solidFill>
                <a:latin typeface=".ArabicUIDisplay-Bold"/>
              </a:rPr>
              <a:t>موجود</a:t>
            </a:r>
            <a:r>
              <a:rPr lang="fa-IR" sz="2600" b="1" dirty="0">
                <a:solidFill>
                  <a:srgbClr val="454545"/>
                </a:solidFill>
                <a:latin typeface=".SFUIDisplay-Bold"/>
              </a:rPr>
              <a:t> </a:t>
            </a:r>
            <a:r>
              <a:rPr lang="fa-IR" sz="2600" b="1" dirty="0">
                <a:solidFill>
                  <a:srgbClr val="454545"/>
                </a:solidFill>
                <a:latin typeface=".ArabicUIDisplay-Bold"/>
              </a:rPr>
              <a:t>است؟</a:t>
            </a:r>
            <a:r>
              <a:rPr lang="fa-IR" sz="2600" b="1" dirty="0">
                <a:solidFill>
                  <a:srgbClr val="454545"/>
                </a:solidFill>
                <a:latin typeface=".SFUIDisplay-Bold"/>
              </a:rPr>
              <a:t> </a:t>
            </a:r>
            <a:r>
              <a:rPr lang="fa-IR" sz="2600" b="1" dirty="0">
                <a:solidFill>
                  <a:srgbClr val="454545"/>
                </a:solidFill>
                <a:latin typeface=".ArabicUIDisplay-Bold"/>
              </a:rPr>
              <a:t>بله،</a:t>
            </a:r>
            <a:r>
              <a:rPr lang="fa-IR" sz="2600" b="1" dirty="0">
                <a:solidFill>
                  <a:srgbClr val="454545"/>
                </a:solidFill>
                <a:latin typeface=".SFUIDisplay-Bold"/>
              </a:rPr>
              <a:t> </a:t>
            </a:r>
            <a:endParaRPr lang="fa-IR" sz="2600" b="0" dirty="0">
              <a:solidFill>
                <a:srgbClr val="454545"/>
              </a:solidFill>
              <a:latin typeface=".SFUIText"/>
            </a:endParaRPr>
          </a:p>
          <a:p>
            <a:pPr algn="justLow" rtl="1"/>
            <a:r>
              <a:rPr lang="fa-IR" sz="2600" b="0" dirty="0">
                <a:solidFill>
                  <a:srgbClr val="454545"/>
                </a:solidFill>
                <a:latin typeface=".SFUIText"/>
              </a:rPr>
              <a:t> </a:t>
            </a:r>
            <a:r>
              <a:rPr lang="en-US" sz="2600" b="0" dirty="0" smtClean="0">
                <a:solidFill>
                  <a:srgbClr val="454545"/>
                </a:solidFill>
                <a:latin typeface=".SFUIText"/>
              </a:rPr>
              <a:t>3</a:t>
            </a:r>
            <a:r>
              <a:rPr lang="fa-IR" sz="2600" b="0" dirty="0" smtClean="0">
                <a:solidFill>
                  <a:srgbClr val="454545"/>
                </a:solidFill>
                <a:latin typeface=".SFUIText"/>
              </a:rPr>
              <a:t> نوع </a:t>
            </a:r>
            <a:r>
              <a:rPr lang="fa-IR" sz="2600" b="0" dirty="0" smtClean="0">
                <a:solidFill>
                  <a:srgbClr val="454545"/>
                </a:solidFill>
                <a:latin typeface=".ArabicUIText-Regular"/>
              </a:rPr>
              <a:t>واکسن</a:t>
            </a:r>
            <a:r>
              <a:rPr lang="fa-IR" sz="2600" b="0" dirty="0" smtClean="0">
                <a:solidFill>
                  <a:srgbClr val="454545"/>
                </a:solidFill>
                <a:latin typeface=".SFUIText"/>
              </a:rPr>
              <a:t> </a:t>
            </a:r>
            <a:r>
              <a:rPr lang="fa-IR" sz="2600" b="0" dirty="0">
                <a:solidFill>
                  <a:srgbClr val="454545"/>
                </a:solidFill>
                <a:latin typeface=".ArabicUIText-Regular"/>
              </a:rPr>
              <a:t>مختلف</a:t>
            </a:r>
            <a:r>
              <a:rPr lang="fa-IR" sz="2600" b="0" dirty="0">
                <a:solidFill>
                  <a:srgbClr val="454545"/>
                </a:solidFill>
                <a:latin typeface=".SFUIText"/>
              </a:rPr>
              <a:t> </a:t>
            </a:r>
            <a:r>
              <a:rPr lang="en-US" sz="2600" b="0" dirty="0">
                <a:solidFill>
                  <a:srgbClr val="454545"/>
                </a:solidFill>
                <a:latin typeface=".SFUIText"/>
              </a:rPr>
              <a:t>HPV </a:t>
            </a:r>
            <a:r>
              <a:rPr lang="fa-IR" sz="2600" b="0" dirty="0">
                <a:solidFill>
                  <a:srgbClr val="454545"/>
                </a:solidFill>
                <a:latin typeface=".ArabicUIText-Regular"/>
              </a:rPr>
              <a:t>در</a:t>
            </a:r>
            <a:r>
              <a:rPr lang="fa-IR" sz="2600" b="0" dirty="0">
                <a:solidFill>
                  <a:srgbClr val="454545"/>
                </a:solidFill>
                <a:latin typeface=".SFUIText"/>
              </a:rPr>
              <a:t> </a:t>
            </a:r>
            <a:r>
              <a:rPr lang="fa-IR" sz="2600" b="0" dirty="0">
                <a:solidFill>
                  <a:srgbClr val="454545"/>
                </a:solidFill>
                <a:latin typeface=".ArabicUIText-Regular"/>
              </a:rPr>
              <a:t>دسترس</a:t>
            </a:r>
            <a:r>
              <a:rPr lang="fa-IR" sz="2600" b="0" dirty="0">
                <a:solidFill>
                  <a:srgbClr val="454545"/>
                </a:solidFill>
                <a:latin typeface=".SFUIText"/>
              </a:rPr>
              <a:t> </a:t>
            </a:r>
            <a:r>
              <a:rPr lang="fa-IR" sz="2600" b="0" dirty="0">
                <a:solidFill>
                  <a:srgbClr val="454545"/>
                </a:solidFill>
                <a:latin typeface=".ArabicUIText-Regular"/>
              </a:rPr>
              <a:t>هستند</a:t>
            </a:r>
            <a:r>
              <a:rPr lang="fa-IR" sz="2600" b="0" dirty="0">
                <a:solidFill>
                  <a:srgbClr val="454545"/>
                </a:solidFill>
                <a:latin typeface=".SFUIText"/>
              </a:rPr>
              <a:t>. </a:t>
            </a:r>
            <a:endParaRPr lang="fa-IR" sz="2600" b="0" dirty="0" smtClean="0">
              <a:solidFill>
                <a:srgbClr val="454545"/>
              </a:solidFill>
              <a:latin typeface=".SFUIText"/>
            </a:endParaRPr>
          </a:p>
          <a:p>
            <a:pPr algn="justLow" rtl="1"/>
            <a:r>
              <a:rPr lang="fa-IR" sz="2600" b="0" dirty="0" smtClean="0">
                <a:solidFill>
                  <a:srgbClr val="454545"/>
                </a:solidFill>
                <a:latin typeface=".ArabicUIText-Regular"/>
              </a:rPr>
              <a:t>اما</a:t>
            </a:r>
            <a:r>
              <a:rPr lang="fa-IR" sz="2600" b="0" dirty="0" smtClean="0">
                <a:solidFill>
                  <a:srgbClr val="454545"/>
                </a:solidFill>
                <a:latin typeface=".SFUIText"/>
              </a:rPr>
              <a:t> </a:t>
            </a:r>
            <a:r>
              <a:rPr lang="fa-IR" sz="2600" b="0" dirty="0">
                <a:solidFill>
                  <a:srgbClr val="454545"/>
                </a:solidFill>
                <a:latin typeface=".ArabicUIText-Regular"/>
              </a:rPr>
              <a:t>همه</a:t>
            </a:r>
            <a:r>
              <a:rPr lang="fa-IR" sz="2600" b="0" dirty="0">
                <a:solidFill>
                  <a:srgbClr val="454545"/>
                </a:solidFill>
                <a:latin typeface=".SFUIText"/>
              </a:rPr>
              <a:t> </a:t>
            </a:r>
            <a:r>
              <a:rPr lang="fa-IR" sz="2600" b="0" dirty="0">
                <a:solidFill>
                  <a:srgbClr val="454545"/>
                </a:solidFill>
                <a:latin typeface=".ArabicUIText-Regular"/>
              </a:rPr>
              <a:t>آنها</a:t>
            </a:r>
            <a:r>
              <a:rPr lang="fa-IR" sz="2600" b="0" dirty="0">
                <a:solidFill>
                  <a:srgbClr val="454545"/>
                </a:solidFill>
                <a:latin typeface=".SFUIText"/>
              </a:rPr>
              <a:t> </a:t>
            </a:r>
            <a:r>
              <a:rPr lang="fa-IR" sz="2600" b="0" dirty="0">
                <a:solidFill>
                  <a:srgbClr val="454545"/>
                </a:solidFill>
                <a:latin typeface=".ArabicUIText-Regular"/>
              </a:rPr>
              <a:t>در</a:t>
            </a:r>
            <a:r>
              <a:rPr lang="fa-IR" sz="2600" b="0" dirty="0">
                <a:solidFill>
                  <a:srgbClr val="454545"/>
                </a:solidFill>
                <a:latin typeface=".SFUIText"/>
              </a:rPr>
              <a:t> </a:t>
            </a:r>
            <a:r>
              <a:rPr lang="fa-IR" sz="2600" b="0" dirty="0">
                <a:solidFill>
                  <a:srgbClr val="454545"/>
                </a:solidFill>
                <a:latin typeface=".ArabicUIText-Regular"/>
              </a:rPr>
              <a:t>همه</a:t>
            </a:r>
            <a:r>
              <a:rPr lang="fa-IR" sz="2600" b="0" dirty="0">
                <a:solidFill>
                  <a:srgbClr val="454545"/>
                </a:solidFill>
                <a:latin typeface=".SFUIText"/>
              </a:rPr>
              <a:t> </a:t>
            </a:r>
            <a:r>
              <a:rPr lang="fa-IR" sz="2600" b="0" dirty="0">
                <a:solidFill>
                  <a:srgbClr val="454545"/>
                </a:solidFill>
                <a:latin typeface=".ArabicUIText-Regular"/>
              </a:rPr>
              <a:t>جا</a:t>
            </a:r>
            <a:r>
              <a:rPr lang="fa-IR" sz="2600" b="0" dirty="0">
                <a:solidFill>
                  <a:srgbClr val="454545"/>
                </a:solidFill>
                <a:latin typeface=".SFUIText"/>
              </a:rPr>
              <a:t> </a:t>
            </a:r>
            <a:r>
              <a:rPr lang="fa-IR" sz="2600" b="0" dirty="0">
                <a:solidFill>
                  <a:srgbClr val="454545"/>
                </a:solidFill>
                <a:latin typeface=".ArabicUIText-Regular"/>
              </a:rPr>
              <a:t>در</a:t>
            </a:r>
            <a:r>
              <a:rPr lang="fa-IR" sz="2600" b="0" dirty="0">
                <a:solidFill>
                  <a:srgbClr val="454545"/>
                </a:solidFill>
                <a:latin typeface=".SFUIText"/>
              </a:rPr>
              <a:t> </a:t>
            </a:r>
            <a:r>
              <a:rPr lang="fa-IR" sz="2600" b="0" dirty="0">
                <a:solidFill>
                  <a:srgbClr val="454545"/>
                </a:solidFill>
                <a:latin typeface=".ArabicUIText-Regular"/>
              </a:rPr>
              <a:t>دسترس</a:t>
            </a:r>
            <a:r>
              <a:rPr lang="fa-IR" sz="2600" b="0" dirty="0">
                <a:solidFill>
                  <a:srgbClr val="454545"/>
                </a:solidFill>
                <a:latin typeface=".SFUIText"/>
              </a:rPr>
              <a:t> </a:t>
            </a:r>
            <a:r>
              <a:rPr lang="fa-IR" sz="2600" b="0" dirty="0">
                <a:solidFill>
                  <a:srgbClr val="454545"/>
                </a:solidFill>
                <a:latin typeface=".ArabicUIText-Regular"/>
              </a:rPr>
              <a:t>نیستند،</a:t>
            </a:r>
            <a:r>
              <a:rPr lang="fa-IR" sz="2600" b="0" dirty="0">
                <a:solidFill>
                  <a:srgbClr val="454545"/>
                </a:solidFill>
                <a:latin typeface=".SFUIText"/>
              </a:rPr>
              <a:t> </a:t>
            </a:r>
            <a:r>
              <a:rPr lang="fa-IR" sz="2600" b="0" dirty="0">
                <a:solidFill>
                  <a:srgbClr val="454545"/>
                </a:solidFill>
                <a:latin typeface=".ArabicUIText-Regular"/>
              </a:rPr>
              <a:t>بنابراین</a:t>
            </a:r>
            <a:r>
              <a:rPr lang="fa-IR" sz="2600" b="0" dirty="0">
                <a:solidFill>
                  <a:srgbClr val="454545"/>
                </a:solidFill>
                <a:latin typeface=".SFUIText"/>
              </a:rPr>
              <a:t> </a:t>
            </a:r>
            <a:r>
              <a:rPr lang="fa-IR" sz="2600" b="0" dirty="0">
                <a:solidFill>
                  <a:srgbClr val="454545"/>
                </a:solidFill>
                <a:latin typeface=".ArabicUIText-Regular"/>
              </a:rPr>
              <a:t>میزان</a:t>
            </a:r>
            <a:r>
              <a:rPr lang="fa-IR" sz="2600" b="0" dirty="0">
                <a:solidFill>
                  <a:srgbClr val="454545"/>
                </a:solidFill>
                <a:latin typeface=".SFUIText"/>
              </a:rPr>
              <a:t> </a:t>
            </a:r>
            <a:r>
              <a:rPr lang="fa-IR" sz="2600" b="0" dirty="0">
                <a:solidFill>
                  <a:srgbClr val="454545"/>
                </a:solidFill>
                <a:latin typeface=".ArabicUIText-Regular"/>
              </a:rPr>
              <a:t>دسترسی</a:t>
            </a:r>
            <a:r>
              <a:rPr lang="fa-IR" sz="2600" b="0" dirty="0">
                <a:solidFill>
                  <a:srgbClr val="454545"/>
                </a:solidFill>
                <a:latin typeface=".SFUIText"/>
              </a:rPr>
              <a:t> </a:t>
            </a:r>
            <a:r>
              <a:rPr lang="fa-IR" sz="2600" b="0" dirty="0">
                <a:solidFill>
                  <a:srgbClr val="454545"/>
                </a:solidFill>
                <a:latin typeface=".ArabicUIText-Regular"/>
              </a:rPr>
              <a:t>شما</a:t>
            </a:r>
            <a:r>
              <a:rPr lang="fa-IR" sz="2600" b="0" dirty="0">
                <a:solidFill>
                  <a:srgbClr val="454545"/>
                </a:solidFill>
                <a:latin typeface=".SFUIText"/>
              </a:rPr>
              <a:t> </a:t>
            </a:r>
            <a:r>
              <a:rPr lang="fa-IR" sz="2600" b="0" dirty="0">
                <a:solidFill>
                  <a:srgbClr val="454545"/>
                </a:solidFill>
                <a:latin typeface=".ArabicUIText-Regular"/>
              </a:rPr>
              <a:t>بستگی</a:t>
            </a:r>
            <a:r>
              <a:rPr lang="fa-IR" sz="2600" b="0" dirty="0">
                <a:solidFill>
                  <a:srgbClr val="454545"/>
                </a:solidFill>
                <a:latin typeface=".SFUIText"/>
              </a:rPr>
              <a:t> </a:t>
            </a:r>
            <a:r>
              <a:rPr lang="fa-IR" sz="2600" b="0" dirty="0">
                <a:solidFill>
                  <a:srgbClr val="454545"/>
                </a:solidFill>
                <a:latin typeface=".ArabicUIText-Regular"/>
              </a:rPr>
              <a:t>به</a:t>
            </a:r>
            <a:r>
              <a:rPr lang="fa-IR" sz="2600" b="0" dirty="0">
                <a:solidFill>
                  <a:srgbClr val="454545"/>
                </a:solidFill>
                <a:latin typeface=".SFUIText"/>
              </a:rPr>
              <a:t> </a:t>
            </a:r>
            <a:r>
              <a:rPr lang="fa-IR" sz="2600" b="0" dirty="0">
                <a:solidFill>
                  <a:srgbClr val="454545"/>
                </a:solidFill>
                <a:latin typeface=".ArabicUIText-Regular"/>
              </a:rPr>
              <a:t>جایی</a:t>
            </a:r>
            <a:r>
              <a:rPr lang="fa-IR" sz="2600" b="0" dirty="0">
                <a:solidFill>
                  <a:srgbClr val="454545"/>
                </a:solidFill>
                <a:latin typeface=".SFUIText"/>
              </a:rPr>
              <a:t> </a:t>
            </a:r>
            <a:r>
              <a:rPr lang="fa-IR" sz="2600" b="0" dirty="0">
                <a:solidFill>
                  <a:srgbClr val="454545"/>
                </a:solidFill>
                <a:latin typeface=".ArabicUIText-Regular"/>
              </a:rPr>
              <a:t>که</a:t>
            </a:r>
            <a:r>
              <a:rPr lang="fa-IR" sz="2600" b="0" dirty="0">
                <a:solidFill>
                  <a:srgbClr val="454545"/>
                </a:solidFill>
                <a:latin typeface=".SFUIText"/>
              </a:rPr>
              <a:t> </a:t>
            </a:r>
            <a:r>
              <a:rPr lang="fa-IR" sz="2600" b="0" dirty="0">
                <a:solidFill>
                  <a:srgbClr val="454545"/>
                </a:solidFill>
                <a:latin typeface=".ArabicUIText-Regular"/>
              </a:rPr>
              <a:t>شما</a:t>
            </a:r>
            <a:r>
              <a:rPr lang="fa-IR" sz="2600" b="0" dirty="0">
                <a:solidFill>
                  <a:srgbClr val="454545"/>
                </a:solidFill>
                <a:latin typeface=".SFUIText"/>
              </a:rPr>
              <a:t> </a:t>
            </a:r>
            <a:r>
              <a:rPr lang="fa-IR" sz="2600" b="0" dirty="0">
                <a:solidFill>
                  <a:srgbClr val="454545"/>
                </a:solidFill>
                <a:latin typeface=".ArabicUIText-Regular"/>
              </a:rPr>
              <a:t>زندگی</a:t>
            </a:r>
            <a:r>
              <a:rPr lang="fa-IR" sz="2600" b="0" dirty="0">
                <a:solidFill>
                  <a:srgbClr val="454545"/>
                </a:solidFill>
                <a:latin typeface=".SFUIText"/>
              </a:rPr>
              <a:t> </a:t>
            </a:r>
            <a:r>
              <a:rPr lang="fa-IR" sz="2600" b="0" dirty="0">
                <a:solidFill>
                  <a:srgbClr val="454545"/>
                </a:solidFill>
                <a:latin typeface=".ArabicUIText-Regular"/>
              </a:rPr>
              <a:t>می</a:t>
            </a:r>
            <a:r>
              <a:rPr lang="fa-IR" sz="2600" b="0" dirty="0">
                <a:solidFill>
                  <a:srgbClr val="454545"/>
                </a:solidFill>
                <a:latin typeface=".SFUIText"/>
              </a:rPr>
              <a:t> </a:t>
            </a:r>
            <a:r>
              <a:rPr lang="fa-IR" sz="2600" b="0" dirty="0">
                <a:solidFill>
                  <a:srgbClr val="454545"/>
                </a:solidFill>
                <a:latin typeface=".ArabicUIText-Regular"/>
              </a:rPr>
              <a:t>کنید</a:t>
            </a:r>
            <a:r>
              <a:rPr lang="fa-IR" sz="2600" b="0" dirty="0">
                <a:solidFill>
                  <a:srgbClr val="454545"/>
                </a:solidFill>
                <a:latin typeface=".SFUIText"/>
              </a:rPr>
              <a:t> </a:t>
            </a:r>
            <a:r>
              <a:rPr lang="fa-IR" sz="2600" b="0" dirty="0">
                <a:solidFill>
                  <a:srgbClr val="454545"/>
                </a:solidFill>
                <a:latin typeface=".ArabicUIText-Regular"/>
              </a:rPr>
              <a:t>دارد</a:t>
            </a:r>
            <a:r>
              <a:rPr lang="fa-IR" sz="2600" b="0" dirty="0">
                <a:solidFill>
                  <a:srgbClr val="454545"/>
                </a:solidFill>
                <a:latin typeface=".SFUIText"/>
              </a:rPr>
              <a:t> </a:t>
            </a:r>
            <a:r>
              <a:rPr lang="fa-IR" sz="2600" b="0" dirty="0">
                <a:solidFill>
                  <a:srgbClr val="454545"/>
                </a:solidFill>
                <a:latin typeface=".ArabicUIText-Regular"/>
              </a:rPr>
              <a:t>همه</a:t>
            </a:r>
            <a:r>
              <a:rPr lang="fa-IR" sz="2600" b="0" dirty="0">
                <a:solidFill>
                  <a:srgbClr val="454545"/>
                </a:solidFill>
                <a:latin typeface=".SFUIText"/>
              </a:rPr>
              <a:t> </a:t>
            </a:r>
            <a:r>
              <a:rPr lang="fa-IR" sz="2600" b="0" dirty="0">
                <a:solidFill>
                  <a:srgbClr val="454545"/>
                </a:solidFill>
                <a:latin typeface=".ArabicUIText-Regular"/>
              </a:rPr>
              <a:t>واکسن</a:t>
            </a:r>
            <a:r>
              <a:rPr lang="fa-IR" sz="2600" b="0" dirty="0">
                <a:solidFill>
                  <a:srgbClr val="454545"/>
                </a:solidFill>
                <a:latin typeface=".SFUIText"/>
              </a:rPr>
              <a:t> </a:t>
            </a:r>
            <a:r>
              <a:rPr lang="fa-IR" sz="2600" b="0" dirty="0">
                <a:solidFill>
                  <a:srgbClr val="454545"/>
                </a:solidFill>
                <a:latin typeface=".ArabicUIText-Regular"/>
              </a:rPr>
              <a:t>های</a:t>
            </a:r>
            <a:r>
              <a:rPr lang="fa-IR" sz="2600" b="0" dirty="0">
                <a:solidFill>
                  <a:srgbClr val="454545"/>
                </a:solidFill>
                <a:latin typeface=".SFUIText"/>
              </a:rPr>
              <a:t> </a:t>
            </a:r>
            <a:r>
              <a:rPr lang="en-US" sz="2600" b="0" dirty="0">
                <a:solidFill>
                  <a:srgbClr val="454545"/>
                </a:solidFill>
                <a:latin typeface=".SFUIText"/>
              </a:rPr>
              <a:t>HPV </a:t>
            </a:r>
            <a:r>
              <a:rPr lang="fa-IR" sz="2600" b="0" dirty="0">
                <a:solidFill>
                  <a:srgbClr val="454545"/>
                </a:solidFill>
                <a:latin typeface=".ArabicUIText-Regular"/>
              </a:rPr>
              <a:t>در</a:t>
            </a:r>
            <a:r>
              <a:rPr lang="fa-IR" sz="2600" b="0" dirty="0">
                <a:solidFill>
                  <a:srgbClr val="454545"/>
                </a:solidFill>
                <a:latin typeface=".SFUIText"/>
              </a:rPr>
              <a:t> </a:t>
            </a:r>
            <a:r>
              <a:rPr lang="fa-IR" sz="2600" b="0" dirty="0">
                <a:solidFill>
                  <a:srgbClr val="454545"/>
                </a:solidFill>
                <a:latin typeface=".ArabicUIText-Regular"/>
              </a:rPr>
              <a:t>امپول</a:t>
            </a:r>
            <a:r>
              <a:rPr lang="fa-IR" sz="2600" b="0" dirty="0">
                <a:solidFill>
                  <a:srgbClr val="454545"/>
                </a:solidFill>
                <a:latin typeface=".SFUIText"/>
              </a:rPr>
              <a:t> </a:t>
            </a:r>
            <a:r>
              <a:rPr lang="fa-IR" sz="2600" b="0" dirty="0">
                <a:solidFill>
                  <a:srgbClr val="454545"/>
                </a:solidFill>
                <a:latin typeface=".ArabicUIText-Regular"/>
              </a:rPr>
              <a:t>هستند</a:t>
            </a:r>
            <a:r>
              <a:rPr lang="fa-IR" sz="2600" b="0" dirty="0" smtClean="0">
                <a:solidFill>
                  <a:srgbClr val="454545"/>
                </a:solidFill>
                <a:latin typeface=".SFUIText"/>
              </a:rPr>
              <a:t>.</a:t>
            </a:r>
          </a:p>
          <a:p>
            <a:pPr algn="justLow" rtl="1"/>
            <a:r>
              <a:rPr lang="fa-IR" sz="2600" b="0" dirty="0" smtClean="0">
                <a:solidFill>
                  <a:srgbClr val="454545"/>
                </a:solidFill>
                <a:latin typeface=".SFUIText"/>
              </a:rPr>
              <a:t> </a:t>
            </a:r>
            <a:r>
              <a:rPr lang="fa-IR" sz="2600" b="0" dirty="0">
                <a:solidFill>
                  <a:srgbClr val="454545"/>
                </a:solidFill>
                <a:latin typeface=".ArabicUIText-Regular"/>
              </a:rPr>
              <a:t>دوز</a:t>
            </a:r>
            <a:r>
              <a:rPr lang="fa-IR" sz="2600" b="0" dirty="0">
                <a:solidFill>
                  <a:srgbClr val="454545"/>
                </a:solidFill>
                <a:latin typeface=".SFUIText"/>
              </a:rPr>
              <a:t> </a:t>
            </a:r>
            <a:r>
              <a:rPr lang="fa-IR" sz="2600" b="0" dirty="0">
                <a:solidFill>
                  <a:srgbClr val="454545"/>
                </a:solidFill>
                <a:latin typeface=".ArabicUIText-Regular"/>
              </a:rPr>
              <a:t>برای</a:t>
            </a:r>
            <a:r>
              <a:rPr lang="fa-IR" sz="2600" b="0" dirty="0">
                <a:solidFill>
                  <a:srgbClr val="454545"/>
                </a:solidFill>
                <a:latin typeface=".SFUIText"/>
              </a:rPr>
              <a:t> </a:t>
            </a:r>
            <a:r>
              <a:rPr lang="fa-IR" sz="2600" b="0" dirty="0">
                <a:solidFill>
                  <a:srgbClr val="454545"/>
                </a:solidFill>
                <a:latin typeface=".ArabicUIText-Regular"/>
              </a:rPr>
              <a:t>تزریق</a:t>
            </a:r>
            <a:r>
              <a:rPr lang="fa-IR" sz="2600" b="0" dirty="0">
                <a:solidFill>
                  <a:srgbClr val="454545"/>
                </a:solidFill>
                <a:latin typeface=".SFUIText"/>
              </a:rPr>
              <a:t> </a:t>
            </a:r>
            <a:r>
              <a:rPr lang="fa-IR" sz="2600" b="0" dirty="0">
                <a:solidFill>
                  <a:srgbClr val="454545"/>
                </a:solidFill>
                <a:latin typeface=".ArabicUIText-Regular"/>
              </a:rPr>
              <a:t>بستگی</a:t>
            </a:r>
            <a:r>
              <a:rPr lang="fa-IR" sz="2600" b="0" dirty="0">
                <a:solidFill>
                  <a:srgbClr val="454545"/>
                </a:solidFill>
                <a:latin typeface=".SFUIText"/>
              </a:rPr>
              <a:t> </a:t>
            </a:r>
            <a:r>
              <a:rPr lang="fa-IR" sz="2600" b="0" dirty="0">
                <a:solidFill>
                  <a:srgbClr val="454545"/>
                </a:solidFill>
                <a:latin typeface=".ArabicUIText-Regular"/>
              </a:rPr>
              <a:t>به</a:t>
            </a:r>
            <a:r>
              <a:rPr lang="fa-IR" sz="2600" b="0" dirty="0">
                <a:solidFill>
                  <a:srgbClr val="454545"/>
                </a:solidFill>
                <a:latin typeface=".SFUIText"/>
              </a:rPr>
              <a:t> </a:t>
            </a:r>
            <a:r>
              <a:rPr lang="fa-IR" sz="2600" b="0" dirty="0">
                <a:solidFill>
                  <a:srgbClr val="454545"/>
                </a:solidFill>
                <a:latin typeface=".ArabicUIText-Regular"/>
              </a:rPr>
              <a:t>سن</a:t>
            </a:r>
            <a:r>
              <a:rPr lang="fa-IR" sz="2600" b="0" dirty="0">
                <a:solidFill>
                  <a:srgbClr val="454545"/>
                </a:solidFill>
                <a:latin typeface=".SFUIText"/>
              </a:rPr>
              <a:t> </a:t>
            </a:r>
            <a:r>
              <a:rPr lang="fa-IR" sz="2600" b="0" dirty="0">
                <a:solidFill>
                  <a:srgbClr val="454545"/>
                </a:solidFill>
                <a:latin typeface=".ArabicUIText-Regular"/>
              </a:rPr>
              <a:t>فرد</a:t>
            </a:r>
            <a:r>
              <a:rPr lang="fa-IR" sz="2600" b="0" dirty="0">
                <a:solidFill>
                  <a:srgbClr val="454545"/>
                </a:solidFill>
                <a:latin typeface=".SFUIText"/>
              </a:rPr>
              <a:t> </a:t>
            </a:r>
            <a:r>
              <a:rPr lang="fa-IR" sz="2600" b="0" dirty="0">
                <a:solidFill>
                  <a:srgbClr val="454545"/>
                </a:solidFill>
                <a:latin typeface=".ArabicUIText-Regular"/>
              </a:rPr>
              <a:t>دارد</a:t>
            </a:r>
            <a:r>
              <a:rPr lang="fa-IR" sz="2600" b="0" dirty="0">
                <a:solidFill>
                  <a:srgbClr val="454545"/>
                </a:solidFill>
                <a:latin typeface=".SFUIText"/>
              </a:rPr>
              <a:t>: </a:t>
            </a:r>
            <a:endParaRPr lang="en-US" sz="2600" b="0" dirty="0">
              <a:solidFill>
                <a:srgbClr val="454545"/>
              </a:solidFill>
              <a:latin typeface=".SFUIText"/>
            </a:endParaRPr>
          </a:p>
          <a:p>
            <a:pPr algn="justLow" rtl="1"/>
            <a:r>
              <a:rPr lang="fa-IR" sz="2600" b="0" dirty="0">
                <a:solidFill>
                  <a:srgbClr val="454545"/>
                </a:solidFill>
                <a:latin typeface=".SFUIText"/>
              </a:rPr>
              <a:t>■ </a:t>
            </a:r>
            <a:r>
              <a:rPr lang="fa-IR" sz="2600" b="0" dirty="0">
                <a:solidFill>
                  <a:srgbClr val="454545"/>
                </a:solidFill>
                <a:latin typeface=".ArabicUIText-Regular"/>
              </a:rPr>
              <a:t>افراد</a:t>
            </a:r>
            <a:r>
              <a:rPr lang="fa-IR" sz="2600" b="0" dirty="0">
                <a:solidFill>
                  <a:srgbClr val="454545"/>
                </a:solidFill>
                <a:latin typeface=".SFUIText"/>
              </a:rPr>
              <a:t> 15 </a:t>
            </a:r>
            <a:r>
              <a:rPr lang="fa-IR" sz="2600" b="0" dirty="0">
                <a:solidFill>
                  <a:srgbClr val="454545"/>
                </a:solidFill>
                <a:latin typeface=".ArabicUIText-Regular"/>
              </a:rPr>
              <a:t>ساله</a:t>
            </a:r>
            <a:r>
              <a:rPr lang="fa-IR" sz="2600" b="0" dirty="0">
                <a:solidFill>
                  <a:srgbClr val="454545"/>
                </a:solidFill>
                <a:latin typeface=".SFUIText"/>
              </a:rPr>
              <a:t> </a:t>
            </a:r>
            <a:r>
              <a:rPr lang="fa-IR" sz="2600" b="0" dirty="0">
                <a:solidFill>
                  <a:srgbClr val="454545"/>
                </a:solidFill>
                <a:latin typeface=".ArabicUIText-Regular"/>
              </a:rPr>
              <a:t>و</a:t>
            </a:r>
            <a:r>
              <a:rPr lang="fa-IR" sz="2600" b="0" dirty="0">
                <a:solidFill>
                  <a:srgbClr val="454545"/>
                </a:solidFill>
                <a:latin typeface=".SFUIText"/>
              </a:rPr>
              <a:t> </a:t>
            </a:r>
            <a:r>
              <a:rPr lang="fa-IR" sz="2600" b="0" dirty="0">
                <a:solidFill>
                  <a:srgbClr val="454545"/>
                </a:solidFill>
                <a:latin typeface=".ArabicUIText-Regular"/>
              </a:rPr>
              <a:t>بالاتر</a:t>
            </a:r>
            <a:r>
              <a:rPr lang="fa-IR" sz="2600" b="0" dirty="0">
                <a:solidFill>
                  <a:srgbClr val="454545"/>
                </a:solidFill>
                <a:latin typeface=".SFUIText"/>
              </a:rPr>
              <a:t> </a:t>
            </a:r>
            <a:r>
              <a:rPr lang="fa-IR" sz="2600" b="0" dirty="0">
                <a:solidFill>
                  <a:srgbClr val="454545"/>
                </a:solidFill>
                <a:latin typeface=".ArabicUIText-Regular"/>
              </a:rPr>
              <a:t>باید</a:t>
            </a:r>
            <a:r>
              <a:rPr lang="fa-IR" sz="2600" b="0" dirty="0">
                <a:solidFill>
                  <a:srgbClr val="454545"/>
                </a:solidFill>
                <a:latin typeface=".SFUIText"/>
              </a:rPr>
              <a:t> 3 </a:t>
            </a:r>
            <a:r>
              <a:rPr lang="fa-IR" sz="2600" b="0" dirty="0">
                <a:solidFill>
                  <a:srgbClr val="454545"/>
                </a:solidFill>
                <a:latin typeface=".ArabicUIText-Regular"/>
              </a:rPr>
              <a:t>بار</a:t>
            </a:r>
            <a:r>
              <a:rPr lang="fa-IR" sz="2600" b="0" dirty="0">
                <a:solidFill>
                  <a:srgbClr val="454545"/>
                </a:solidFill>
                <a:latin typeface=".SFUIText"/>
              </a:rPr>
              <a:t> </a:t>
            </a:r>
            <a:r>
              <a:rPr lang="fa-IR" sz="2600" b="0" dirty="0">
                <a:solidFill>
                  <a:srgbClr val="454545"/>
                </a:solidFill>
                <a:latin typeface=".ArabicUIText-Regular"/>
              </a:rPr>
              <a:t>در</a:t>
            </a:r>
            <a:r>
              <a:rPr lang="fa-IR" sz="2600" b="0" dirty="0">
                <a:solidFill>
                  <a:srgbClr val="454545"/>
                </a:solidFill>
                <a:latin typeface=".SFUIText"/>
              </a:rPr>
              <a:t> </a:t>
            </a:r>
            <a:r>
              <a:rPr lang="fa-IR" sz="2600" b="0" dirty="0">
                <a:solidFill>
                  <a:srgbClr val="454545"/>
                </a:solidFill>
                <a:latin typeface=".ArabicUIText-Regular"/>
              </a:rPr>
              <a:t>طول</a:t>
            </a:r>
            <a:r>
              <a:rPr lang="fa-IR" sz="2600" b="0" dirty="0">
                <a:solidFill>
                  <a:srgbClr val="454545"/>
                </a:solidFill>
                <a:latin typeface=".SFUIText"/>
              </a:rPr>
              <a:t> 6 </a:t>
            </a:r>
            <a:r>
              <a:rPr lang="fa-IR" sz="2600" b="0" dirty="0">
                <a:solidFill>
                  <a:srgbClr val="454545"/>
                </a:solidFill>
                <a:latin typeface=".ArabicUIText-Regular"/>
              </a:rPr>
              <a:t>ماه</a:t>
            </a:r>
            <a:r>
              <a:rPr lang="fa-IR" sz="2600" b="0" dirty="0">
                <a:solidFill>
                  <a:srgbClr val="454545"/>
                </a:solidFill>
                <a:latin typeface=".SFUIText"/>
              </a:rPr>
              <a:t> </a:t>
            </a:r>
            <a:r>
              <a:rPr lang="fa-IR" sz="2600" b="0" dirty="0">
                <a:solidFill>
                  <a:srgbClr val="454545"/>
                </a:solidFill>
                <a:latin typeface=".ArabicUIText-Regular"/>
              </a:rPr>
              <a:t>دریافت</a:t>
            </a:r>
            <a:r>
              <a:rPr lang="fa-IR" sz="2600" b="0" dirty="0">
                <a:solidFill>
                  <a:srgbClr val="454545"/>
                </a:solidFill>
                <a:latin typeface=".SFUIText"/>
              </a:rPr>
              <a:t> </a:t>
            </a:r>
            <a:r>
              <a:rPr lang="fa-IR" sz="2600" b="0" dirty="0">
                <a:solidFill>
                  <a:srgbClr val="454545"/>
                </a:solidFill>
                <a:latin typeface=".ArabicUIText-Regular"/>
              </a:rPr>
              <a:t>کنند</a:t>
            </a:r>
            <a:endParaRPr lang="en-US" sz="2600" b="0" dirty="0">
              <a:solidFill>
                <a:srgbClr val="454545"/>
              </a:solidFill>
              <a:latin typeface=".ArabicUIText-Regular"/>
            </a:endParaRPr>
          </a:p>
          <a:p>
            <a:pPr algn="justLow" rtl="1"/>
            <a:r>
              <a:rPr lang="fa-IR" sz="2600" b="0" dirty="0">
                <a:solidFill>
                  <a:srgbClr val="454545"/>
                </a:solidFill>
                <a:latin typeface=".SFUIText"/>
              </a:rPr>
              <a:t>■ </a:t>
            </a:r>
            <a:r>
              <a:rPr lang="fa-IR" sz="2600" b="0" dirty="0">
                <a:solidFill>
                  <a:srgbClr val="454545"/>
                </a:solidFill>
                <a:latin typeface=".ArabicUIText-Regular"/>
              </a:rPr>
              <a:t>افراد</a:t>
            </a:r>
            <a:r>
              <a:rPr lang="fa-IR" sz="2600" b="0" dirty="0">
                <a:solidFill>
                  <a:srgbClr val="454545"/>
                </a:solidFill>
                <a:latin typeface=".SFUIText"/>
              </a:rPr>
              <a:t> </a:t>
            </a:r>
            <a:r>
              <a:rPr lang="fa-IR" sz="2600" b="0" dirty="0">
                <a:solidFill>
                  <a:srgbClr val="454545"/>
                </a:solidFill>
                <a:latin typeface=".ArabicUIText-Regular"/>
              </a:rPr>
              <a:t>زیر</a:t>
            </a:r>
            <a:r>
              <a:rPr lang="fa-IR" sz="2600" b="0" dirty="0">
                <a:solidFill>
                  <a:srgbClr val="454545"/>
                </a:solidFill>
                <a:latin typeface=".SFUIText"/>
              </a:rPr>
              <a:t> 15 </a:t>
            </a:r>
            <a:r>
              <a:rPr lang="fa-IR" sz="2600" b="0" dirty="0">
                <a:solidFill>
                  <a:srgbClr val="454545"/>
                </a:solidFill>
                <a:latin typeface=".ArabicUIText-Regular"/>
              </a:rPr>
              <a:t>سال</a:t>
            </a:r>
            <a:r>
              <a:rPr lang="fa-IR" sz="2600" b="0" dirty="0">
                <a:solidFill>
                  <a:srgbClr val="454545"/>
                </a:solidFill>
                <a:latin typeface=".SFUIText"/>
              </a:rPr>
              <a:t> </a:t>
            </a:r>
            <a:r>
              <a:rPr lang="fa-IR" sz="2600" b="0" dirty="0">
                <a:solidFill>
                  <a:srgbClr val="454545"/>
                </a:solidFill>
                <a:latin typeface=".ArabicUIText-Regular"/>
              </a:rPr>
              <a:t>باید</a:t>
            </a:r>
            <a:r>
              <a:rPr lang="fa-IR" sz="2600" b="0" dirty="0">
                <a:solidFill>
                  <a:srgbClr val="454545"/>
                </a:solidFill>
                <a:latin typeface=".SFUIText"/>
              </a:rPr>
              <a:t> 2</a:t>
            </a:r>
            <a:r>
              <a:rPr lang="fa-IR" sz="2600" b="0" dirty="0">
                <a:solidFill>
                  <a:srgbClr val="454545"/>
                </a:solidFill>
                <a:latin typeface=".ArabicUIText-Regular"/>
              </a:rPr>
              <a:t>دوز</a:t>
            </a:r>
            <a:r>
              <a:rPr lang="fa-IR" sz="2600" b="0" dirty="0">
                <a:solidFill>
                  <a:srgbClr val="454545"/>
                </a:solidFill>
                <a:latin typeface=".SFUIText"/>
              </a:rPr>
              <a:t> </a:t>
            </a:r>
            <a:r>
              <a:rPr lang="fa-IR" sz="2600" b="0" dirty="0">
                <a:solidFill>
                  <a:srgbClr val="454545"/>
                </a:solidFill>
                <a:latin typeface=".ArabicUIText-Regular"/>
              </a:rPr>
              <a:t>دریافت</a:t>
            </a:r>
            <a:r>
              <a:rPr lang="fa-IR" sz="2600" b="0" dirty="0">
                <a:solidFill>
                  <a:srgbClr val="454545"/>
                </a:solidFill>
                <a:latin typeface=".SFUIText"/>
              </a:rPr>
              <a:t> </a:t>
            </a:r>
            <a:r>
              <a:rPr lang="fa-IR" sz="2600" b="0" dirty="0">
                <a:solidFill>
                  <a:srgbClr val="454545"/>
                </a:solidFill>
                <a:latin typeface=".ArabicUIText-Regular"/>
              </a:rPr>
              <a:t>کنند،</a:t>
            </a:r>
            <a:r>
              <a:rPr lang="fa-IR" sz="2600" b="0" dirty="0">
                <a:solidFill>
                  <a:srgbClr val="454545"/>
                </a:solidFill>
                <a:latin typeface=".SFUIText"/>
              </a:rPr>
              <a:t> </a:t>
            </a:r>
            <a:r>
              <a:rPr lang="fa-IR" sz="2600" b="0" dirty="0">
                <a:solidFill>
                  <a:srgbClr val="454545"/>
                </a:solidFill>
                <a:latin typeface=".ArabicUIText-Regular"/>
              </a:rPr>
              <a:t>حداقل</a:t>
            </a:r>
            <a:r>
              <a:rPr lang="fa-IR" sz="2600" b="0" dirty="0">
                <a:solidFill>
                  <a:srgbClr val="454545"/>
                </a:solidFill>
                <a:latin typeface=".SFUIText"/>
              </a:rPr>
              <a:t>  </a:t>
            </a:r>
            <a:r>
              <a:rPr lang="fa-IR" sz="2600" b="0" dirty="0">
                <a:solidFill>
                  <a:srgbClr val="454545"/>
                </a:solidFill>
                <a:latin typeface=".ArabicUIText-Regular"/>
              </a:rPr>
              <a:t>با</a:t>
            </a:r>
            <a:r>
              <a:rPr lang="fa-IR" sz="2600" b="0" dirty="0">
                <a:solidFill>
                  <a:srgbClr val="454545"/>
                </a:solidFill>
                <a:latin typeface=".SFUIText"/>
              </a:rPr>
              <a:t> </a:t>
            </a:r>
            <a:r>
              <a:rPr lang="fa-IR" sz="2600" b="0" dirty="0">
                <a:solidFill>
                  <a:srgbClr val="454545"/>
                </a:solidFill>
                <a:latin typeface=".ArabicUIText-Regular"/>
              </a:rPr>
              <a:t>فاصله</a:t>
            </a:r>
            <a:r>
              <a:rPr lang="fa-IR" sz="2600" b="0" dirty="0">
                <a:solidFill>
                  <a:srgbClr val="454545"/>
                </a:solidFill>
                <a:latin typeface=".SFUIText"/>
              </a:rPr>
              <a:t> 6 </a:t>
            </a:r>
            <a:r>
              <a:rPr lang="fa-IR" sz="2600" b="0" dirty="0">
                <a:solidFill>
                  <a:srgbClr val="454545"/>
                </a:solidFill>
                <a:latin typeface=".ArabicUIText-Regular"/>
              </a:rPr>
              <a:t>ماه</a:t>
            </a:r>
            <a:r>
              <a:rPr lang="fa-IR" sz="2600" b="0" dirty="0">
                <a:solidFill>
                  <a:srgbClr val="454545"/>
                </a:solidFill>
                <a:latin typeface=".SFUIText"/>
              </a:rPr>
              <a:t> </a:t>
            </a:r>
            <a:r>
              <a:rPr lang="fa-IR" sz="2600" b="0" dirty="0">
                <a:solidFill>
                  <a:srgbClr val="454545"/>
                </a:solidFill>
                <a:latin typeface=".ArabicUIText-Regular"/>
              </a:rPr>
              <a:t>از</a:t>
            </a:r>
            <a:r>
              <a:rPr lang="fa-IR" sz="2600" b="0" dirty="0">
                <a:solidFill>
                  <a:srgbClr val="454545"/>
                </a:solidFill>
                <a:latin typeface=".SFUIText"/>
              </a:rPr>
              <a:t> </a:t>
            </a:r>
            <a:r>
              <a:rPr lang="fa-IR" sz="2600" b="0" dirty="0">
                <a:solidFill>
                  <a:srgbClr val="454545"/>
                </a:solidFill>
                <a:latin typeface=".ArabicUIText-Regular"/>
              </a:rPr>
              <a:t>هم</a:t>
            </a:r>
            <a:r>
              <a:rPr lang="fa-IR" sz="2600" b="0" dirty="0">
                <a:solidFill>
                  <a:srgbClr val="454545"/>
                </a:solidFill>
                <a:latin typeface=".SFUIText"/>
              </a:rPr>
              <a:t> </a:t>
            </a:r>
            <a:r>
              <a:rPr lang="fa-IR" sz="2600" b="0" dirty="0">
                <a:solidFill>
                  <a:srgbClr val="454545"/>
                </a:solidFill>
                <a:latin typeface=".ArabicUIText-Regular"/>
              </a:rPr>
              <a:t>دریافت</a:t>
            </a:r>
            <a:r>
              <a:rPr lang="fa-IR" sz="2600" b="0" dirty="0">
                <a:solidFill>
                  <a:srgbClr val="454545"/>
                </a:solidFill>
                <a:latin typeface=".SFUIText"/>
              </a:rPr>
              <a:t> </a:t>
            </a:r>
            <a:r>
              <a:rPr lang="fa-IR" sz="2600" b="0" dirty="0">
                <a:solidFill>
                  <a:srgbClr val="454545"/>
                </a:solidFill>
                <a:latin typeface=".ArabicUIText-Regular"/>
              </a:rPr>
              <a:t>کنند</a:t>
            </a:r>
            <a:r>
              <a:rPr lang="fa-IR" sz="2600" b="0" dirty="0">
                <a:solidFill>
                  <a:srgbClr val="454545"/>
                </a:solidFill>
                <a:latin typeface=".SFUIText"/>
              </a:rPr>
              <a:t>. </a:t>
            </a:r>
          </a:p>
        </p:txBody>
      </p:sp>
    </p:spTree>
    <p:extLst>
      <p:ext uri="{BB962C8B-B14F-4D97-AF65-F5344CB8AC3E}">
        <p14:creationId xmlns:p14="http://schemas.microsoft.com/office/powerpoint/2010/main" val="4293426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3" y="477672"/>
            <a:ext cx="10481480" cy="5693866"/>
          </a:xfrm>
          <a:prstGeom prst="rect">
            <a:avLst/>
          </a:prstGeom>
        </p:spPr>
        <p:txBody>
          <a:bodyPr wrap="square">
            <a:spAutoFit/>
          </a:bodyPr>
          <a:lstStyle/>
          <a:p>
            <a:pPr algn="justLow" rtl="1"/>
            <a:endParaRPr lang="fa-IR" sz="2800" dirty="0" smtClean="0">
              <a:solidFill>
                <a:srgbClr val="454545"/>
              </a:solidFill>
              <a:latin typeface=".ArabicUIText-Regular"/>
            </a:endParaRPr>
          </a:p>
          <a:p>
            <a:pPr algn="justLow" rtl="1"/>
            <a:endParaRPr lang="fa-IR" sz="2800" dirty="0">
              <a:solidFill>
                <a:srgbClr val="454545"/>
              </a:solidFill>
              <a:latin typeface=".ArabicUIText-Regular"/>
            </a:endParaRPr>
          </a:p>
          <a:p>
            <a:pPr algn="justLow" rtl="1"/>
            <a:r>
              <a:rPr lang="fa-IR" sz="2800" dirty="0" smtClean="0">
                <a:solidFill>
                  <a:srgbClr val="454545"/>
                </a:solidFill>
                <a:latin typeface=".ArabicUIText-Regular"/>
              </a:rPr>
              <a:t>سه</a:t>
            </a:r>
            <a:r>
              <a:rPr lang="fa-IR" sz="2800" dirty="0" smtClean="0">
                <a:solidFill>
                  <a:srgbClr val="454545"/>
                </a:solidFill>
                <a:latin typeface=".SFUIText"/>
              </a:rPr>
              <a:t> نوع </a:t>
            </a:r>
            <a:r>
              <a:rPr lang="fa-IR" sz="2800" dirty="0" smtClean="0">
                <a:solidFill>
                  <a:srgbClr val="454545"/>
                </a:solidFill>
                <a:latin typeface=".ArabicUIText-Regular"/>
              </a:rPr>
              <a:t>واکسن</a:t>
            </a:r>
            <a:r>
              <a:rPr lang="fa-IR" sz="2800" dirty="0" smtClean="0">
                <a:solidFill>
                  <a:srgbClr val="454545"/>
                </a:solidFill>
                <a:latin typeface=".SFUIText"/>
              </a:rPr>
              <a:t> </a:t>
            </a:r>
            <a:r>
              <a:rPr lang="en-US" sz="2800" dirty="0" smtClean="0">
                <a:solidFill>
                  <a:srgbClr val="454545"/>
                </a:solidFill>
                <a:latin typeface=".SFUIText"/>
              </a:rPr>
              <a:t>HPV </a:t>
            </a:r>
            <a:r>
              <a:rPr lang="fa-IR" sz="2800" dirty="0" smtClean="0">
                <a:solidFill>
                  <a:srgbClr val="454545"/>
                </a:solidFill>
                <a:latin typeface=".ArabicUIText-Regular"/>
              </a:rPr>
              <a:t>در</a:t>
            </a:r>
            <a:r>
              <a:rPr lang="fa-IR" sz="2800" dirty="0" smtClean="0">
                <a:solidFill>
                  <a:srgbClr val="454545"/>
                </a:solidFill>
                <a:latin typeface=".SFUIText"/>
              </a:rPr>
              <a:t> </a:t>
            </a:r>
            <a:r>
              <a:rPr lang="fa-IR" sz="2800" dirty="0" smtClean="0">
                <a:solidFill>
                  <a:srgbClr val="454545"/>
                </a:solidFill>
                <a:latin typeface=".ArabicUIText-Regular"/>
              </a:rPr>
              <a:t>سراسر</a:t>
            </a:r>
            <a:r>
              <a:rPr lang="fa-IR" sz="2800" dirty="0" smtClean="0">
                <a:solidFill>
                  <a:srgbClr val="454545"/>
                </a:solidFill>
                <a:latin typeface=".SFUIText"/>
              </a:rPr>
              <a:t> </a:t>
            </a:r>
            <a:r>
              <a:rPr lang="fa-IR" sz="2800" dirty="0" smtClean="0">
                <a:solidFill>
                  <a:srgbClr val="454545"/>
                </a:solidFill>
                <a:latin typeface=".ArabicUIText-Regular"/>
              </a:rPr>
              <a:t>جهان</a:t>
            </a:r>
            <a:r>
              <a:rPr lang="fa-IR" sz="2800" dirty="0" smtClean="0">
                <a:solidFill>
                  <a:srgbClr val="454545"/>
                </a:solidFill>
                <a:latin typeface=".SFUIText"/>
              </a:rPr>
              <a:t> </a:t>
            </a:r>
            <a:r>
              <a:rPr lang="fa-IR" sz="2800" dirty="0" smtClean="0">
                <a:solidFill>
                  <a:srgbClr val="454545"/>
                </a:solidFill>
                <a:latin typeface=".ArabicUIText-Regular"/>
              </a:rPr>
              <a:t>در</a:t>
            </a:r>
            <a:r>
              <a:rPr lang="fa-IR" sz="2800" dirty="0" smtClean="0">
                <a:solidFill>
                  <a:srgbClr val="454545"/>
                </a:solidFill>
                <a:latin typeface=".SFUIText"/>
              </a:rPr>
              <a:t> </a:t>
            </a:r>
            <a:r>
              <a:rPr lang="fa-IR" sz="2800" dirty="0" smtClean="0">
                <a:solidFill>
                  <a:srgbClr val="454545"/>
                </a:solidFill>
                <a:latin typeface=".ArabicUIText-Regular"/>
              </a:rPr>
              <a:t>دسترس</a:t>
            </a:r>
            <a:r>
              <a:rPr lang="fa-IR" sz="2800" dirty="0" smtClean="0">
                <a:solidFill>
                  <a:srgbClr val="454545"/>
                </a:solidFill>
                <a:latin typeface=".SFUIText"/>
              </a:rPr>
              <a:t> </a:t>
            </a:r>
            <a:r>
              <a:rPr lang="fa-IR" sz="2800" dirty="0" smtClean="0">
                <a:solidFill>
                  <a:srgbClr val="454545"/>
                </a:solidFill>
                <a:latin typeface=".ArabicUIText-Regular"/>
              </a:rPr>
              <a:t>هستند</a:t>
            </a:r>
            <a:r>
              <a:rPr lang="fa-IR" sz="2800" dirty="0" smtClean="0">
                <a:solidFill>
                  <a:srgbClr val="454545"/>
                </a:solidFill>
                <a:latin typeface=".SFUIText"/>
              </a:rPr>
              <a:t>. </a:t>
            </a:r>
            <a:r>
              <a:rPr lang="fa-IR" sz="2800" dirty="0" smtClean="0">
                <a:solidFill>
                  <a:srgbClr val="454545"/>
                </a:solidFill>
                <a:latin typeface=".ArabicUIText-Regular"/>
              </a:rPr>
              <a:t>سه</a:t>
            </a:r>
            <a:r>
              <a:rPr lang="fa-IR" sz="2800" dirty="0" smtClean="0">
                <a:solidFill>
                  <a:srgbClr val="454545"/>
                </a:solidFill>
                <a:latin typeface=".SFUIText"/>
              </a:rPr>
              <a:t> </a:t>
            </a:r>
            <a:r>
              <a:rPr lang="fa-IR" sz="2800" dirty="0" smtClean="0">
                <a:solidFill>
                  <a:srgbClr val="454545"/>
                </a:solidFill>
                <a:latin typeface=".ArabicUIText-Regular"/>
              </a:rPr>
              <a:t>واکسن</a:t>
            </a:r>
            <a:r>
              <a:rPr lang="fa-IR" sz="2800" dirty="0" smtClean="0">
                <a:solidFill>
                  <a:srgbClr val="454545"/>
                </a:solidFill>
                <a:latin typeface=".SFUIText"/>
              </a:rPr>
              <a:t> </a:t>
            </a:r>
            <a:r>
              <a:rPr lang="fa-IR" sz="2800" dirty="0" smtClean="0">
                <a:solidFill>
                  <a:srgbClr val="454545"/>
                </a:solidFill>
                <a:latin typeface=".ArabicUIText-Regular"/>
              </a:rPr>
              <a:t>در</a:t>
            </a:r>
            <a:r>
              <a:rPr lang="fa-IR" sz="2800" dirty="0" smtClean="0">
                <a:solidFill>
                  <a:srgbClr val="454545"/>
                </a:solidFill>
                <a:latin typeface=".SFUIText"/>
              </a:rPr>
              <a:t> </a:t>
            </a:r>
            <a:r>
              <a:rPr lang="fa-IR" sz="2800" dirty="0" smtClean="0">
                <a:solidFill>
                  <a:srgbClr val="454545"/>
                </a:solidFill>
                <a:latin typeface=".ArabicUIText-Regular"/>
              </a:rPr>
              <a:t>مقابل</a:t>
            </a:r>
            <a:r>
              <a:rPr lang="fa-IR" sz="2800" dirty="0" smtClean="0">
                <a:solidFill>
                  <a:srgbClr val="454545"/>
                </a:solidFill>
                <a:latin typeface=".SFUIText"/>
              </a:rPr>
              <a:t> </a:t>
            </a:r>
            <a:r>
              <a:rPr lang="fa-IR" sz="2800" dirty="0" smtClean="0">
                <a:solidFill>
                  <a:srgbClr val="454545"/>
                </a:solidFill>
                <a:latin typeface=".ArabicUIText-Regular"/>
              </a:rPr>
              <a:t>انواع</a:t>
            </a:r>
            <a:r>
              <a:rPr lang="fa-IR" sz="2800" dirty="0" smtClean="0">
                <a:solidFill>
                  <a:srgbClr val="454545"/>
                </a:solidFill>
                <a:latin typeface=".SFUIText"/>
              </a:rPr>
              <a:t> </a:t>
            </a:r>
            <a:r>
              <a:rPr lang="fa-IR" sz="2800" dirty="0" smtClean="0">
                <a:solidFill>
                  <a:srgbClr val="454545"/>
                </a:solidFill>
                <a:latin typeface=".ArabicUIText-Regular"/>
              </a:rPr>
              <a:t>مختلف</a:t>
            </a:r>
            <a:r>
              <a:rPr lang="fa-IR" sz="2800" dirty="0" smtClean="0">
                <a:solidFill>
                  <a:srgbClr val="454545"/>
                </a:solidFill>
                <a:latin typeface=".SFUIText"/>
              </a:rPr>
              <a:t> </a:t>
            </a:r>
            <a:r>
              <a:rPr lang="en-US" sz="2800" dirty="0" smtClean="0">
                <a:solidFill>
                  <a:srgbClr val="454545"/>
                </a:solidFill>
                <a:latin typeface=".SFUIText"/>
              </a:rPr>
              <a:t>HPV </a:t>
            </a:r>
            <a:r>
              <a:rPr lang="fa-IR" sz="2800" dirty="0" smtClean="0">
                <a:solidFill>
                  <a:srgbClr val="454545"/>
                </a:solidFill>
                <a:latin typeface=".ArabicUIText-Regular"/>
              </a:rPr>
              <a:t>محافظت</a:t>
            </a:r>
            <a:r>
              <a:rPr lang="fa-IR" sz="2800" dirty="0" smtClean="0">
                <a:solidFill>
                  <a:srgbClr val="454545"/>
                </a:solidFill>
                <a:latin typeface=".SFUIText"/>
              </a:rPr>
              <a:t> </a:t>
            </a:r>
            <a:r>
              <a:rPr lang="fa-IR" sz="2800" dirty="0" smtClean="0">
                <a:solidFill>
                  <a:srgbClr val="454545"/>
                </a:solidFill>
                <a:latin typeface=".ArabicUIText-Regular"/>
              </a:rPr>
              <a:t>می</a:t>
            </a:r>
            <a:r>
              <a:rPr lang="fa-IR" sz="2800" dirty="0" smtClean="0">
                <a:solidFill>
                  <a:srgbClr val="454545"/>
                </a:solidFill>
                <a:latin typeface=".SFUIText"/>
              </a:rPr>
              <a:t> </a:t>
            </a:r>
            <a:r>
              <a:rPr lang="fa-IR" sz="2800" dirty="0" smtClean="0">
                <a:solidFill>
                  <a:srgbClr val="454545"/>
                </a:solidFill>
                <a:latin typeface=".ArabicUIText-Regular"/>
              </a:rPr>
              <a:t>کند</a:t>
            </a:r>
            <a:r>
              <a:rPr lang="fa-IR" sz="2800" dirty="0" smtClean="0">
                <a:solidFill>
                  <a:srgbClr val="454545"/>
                </a:solidFill>
                <a:latin typeface=".SFUIText"/>
              </a:rPr>
              <a:t>:</a:t>
            </a:r>
          </a:p>
          <a:p>
            <a:pPr algn="justLow" rtl="1"/>
            <a:endParaRPr lang="fa-IR" sz="2800" dirty="0" smtClean="0">
              <a:solidFill>
                <a:srgbClr val="454545"/>
              </a:solidFill>
              <a:latin typeface=".SFUIText"/>
            </a:endParaRPr>
          </a:p>
          <a:p>
            <a:pPr algn="justLow" rtl="1"/>
            <a:r>
              <a:rPr lang="fa-IR" sz="2800" dirty="0" smtClean="0">
                <a:solidFill>
                  <a:srgbClr val="454545"/>
                </a:solidFill>
                <a:latin typeface=".SFUIText"/>
              </a:rPr>
              <a:t> •</a:t>
            </a:r>
            <a:r>
              <a:rPr lang="fa-IR" sz="2800" dirty="0" smtClean="0">
                <a:solidFill>
                  <a:srgbClr val="454545"/>
                </a:solidFill>
                <a:latin typeface=".ArabicUIText-Regular"/>
              </a:rPr>
              <a:t>واکسن چهارظرفیتی</a:t>
            </a:r>
            <a:r>
              <a:rPr lang="fa-IR" sz="2800" dirty="0" smtClean="0">
                <a:solidFill>
                  <a:srgbClr val="454545"/>
                </a:solidFill>
                <a:latin typeface=".SFUIText"/>
              </a:rPr>
              <a:t> </a:t>
            </a:r>
            <a:r>
              <a:rPr lang="en-US" sz="2800" dirty="0" err="1" smtClean="0">
                <a:solidFill>
                  <a:srgbClr val="454545"/>
                </a:solidFill>
                <a:latin typeface=".SFUIText"/>
              </a:rPr>
              <a:t>Quadrivalent</a:t>
            </a:r>
            <a:r>
              <a:rPr lang="en-US" sz="2800" dirty="0" smtClean="0">
                <a:solidFill>
                  <a:srgbClr val="454545"/>
                </a:solidFill>
                <a:latin typeface=".SFUIText"/>
              </a:rPr>
              <a:t> (Gardasil) </a:t>
            </a:r>
            <a:r>
              <a:rPr lang="fa-IR" sz="2800" dirty="0" smtClean="0">
                <a:solidFill>
                  <a:srgbClr val="454545"/>
                </a:solidFill>
                <a:latin typeface=".ArabicUIText-Regular"/>
              </a:rPr>
              <a:t>انواع</a:t>
            </a:r>
            <a:r>
              <a:rPr lang="fa-IR" sz="2800" dirty="0" smtClean="0">
                <a:solidFill>
                  <a:srgbClr val="454545"/>
                </a:solidFill>
                <a:latin typeface=".SFUIText"/>
              </a:rPr>
              <a:t> 6,11,16,18,</a:t>
            </a:r>
            <a:r>
              <a:rPr lang="en-US" sz="2800" dirty="0" smtClean="0">
                <a:solidFill>
                  <a:srgbClr val="454545"/>
                </a:solidFill>
                <a:latin typeface=".SFUIText"/>
              </a:rPr>
              <a:t>HPV </a:t>
            </a:r>
            <a:r>
              <a:rPr lang="fa-IR" sz="2800" dirty="0" smtClean="0">
                <a:solidFill>
                  <a:srgbClr val="454545"/>
                </a:solidFill>
                <a:latin typeface=".ArabicUIText-Regular"/>
              </a:rPr>
              <a:t>را</a:t>
            </a:r>
            <a:r>
              <a:rPr lang="fa-IR" sz="2800" dirty="0" smtClean="0">
                <a:solidFill>
                  <a:srgbClr val="454545"/>
                </a:solidFill>
                <a:latin typeface=".SFUIText"/>
              </a:rPr>
              <a:t> </a:t>
            </a:r>
            <a:r>
              <a:rPr lang="fa-IR" sz="2800" dirty="0" smtClean="0">
                <a:solidFill>
                  <a:srgbClr val="454545"/>
                </a:solidFill>
                <a:latin typeface=".ArabicUIText-Regular"/>
              </a:rPr>
              <a:t>هدف</a:t>
            </a:r>
            <a:r>
              <a:rPr lang="fa-IR" sz="2800" dirty="0" smtClean="0">
                <a:solidFill>
                  <a:srgbClr val="454545"/>
                </a:solidFill>
                <a:latin typeface=".SFUIText"/>
              </a:rPr>
              <a:t> </a:t>
            </a:r>
            <a:r>
              <a:rPr lang="fa-IR" sz="2800" dirty="0" smtClean="0">
                <a:solidFill>
                  <a:srgbClr val="454545"/>
                </a:solidFill>
                <a:latin typeface=".ArabicUIText-Regular"/>
              </a:rPr>
              <a:t>قرار</a:t>
            </a:r>
            <a:r>
              <a:rPr lang="fa-IR" sz="2800" dirty="0" smtClean="0">
                <a:solidFill>
                  <a:srgbClr val="454545"/>
                </a:solidFill>
                <a:latin typeface=".SFUIText"/>
              </a:rPr>
              <a:t> </a:t>
            </a:r>
            <a:r>
              <a:rPr lang="fa-IR" sz="2800" dirty="0" smtClean="0">
                <a:solidFill>
                  <a:srgbClr val="454545"/>
                </a:solidFill>
                <a:latin typeface=".ArabicUIText-Regular"/>
              </a:rPr>
              <a:t>می</a:t>
            </a:r>
            <a:r>
              <a:rPr lang="fa-IR" sz="2800" dirty="0" smtClean="0">
                <a:solidFill>
                  <a:srgbClr val="454545"/>
                </a:solidFill>
                <a:latin typeface=".SFUIText"/>
              </a:rPr>
              <a:t> </a:t>
            </a:r>
            <a:r>
              <a:rPr lang="fa-IR" sz="2800" dirty="0" smtClean="0">
                <a:solidFill>
                  <a:srgbClr val="454545"/>
                </a:solidFill>
                <a:latin typeface=".ArabicUIText-Regular"/>
              </a:rPr>
              <a:t>دهد</a:t>
            </a:r>
          </a:p>
          <a:p>
            <a:pPr algn="justLow" rtl="1"/>
            <a:endParaRPr lang="fa-IR" sz="2800" dirty="0" smtClean="0">
              <a:solidFill>
                <a:srgbClr val="454545"/>
              </a:solidFill>
              <a:latin typeface=".ArabicUIText-Regular"/>
            </a:endParaRPr>
          </a:p>
          <a:p>
            <a:pPr algn="justLow" rtl="1"/>
            <a:r>
              <a:rPr lang="fa-IR" sz="2800" dirty="0" smtClean="0">
                <a:solidFill>
                  <a:srgbClr val="454545"/>
                </a:solidFill>
                <a:latin typeface=".SFUIText"/>
              </a:rPr>
              <a:t>• </a:t>
            </a:r>
            <a:r>
              <a:rPr lang="fa-IR" sz="2800" dirty="0" smtClean="0">
                <a:solidFill>
                  <a:srgbClr val="454545"/>
                </a:solidFill>
                <a:latin typeface=".ArabicUIText-Regular"/>
              </a:rPr>
              <a:t>واکسن</a:t>
            </a:r>
            <a:r>
              <a:rPr lang="fa-IR" sz="2800" dirty="0" smtClean="0">
                <a:solidFill>
                  <a:srgbClr val="454545"/>
                </a:solidFill>
                <a:latin typeface=".SFUIText"/>
              </a:rPr>
              <a:t> 9 ظرفیتی(</a:t>
            </a:r>
            <a:r>
              <a:rPr lang="en-US" sz="2800" dirty="0" smtClean="0">
                <a:solidFill>
                  <a:srgbClr val="454545"/>
                </a:solidFill>
                <a:latin typeface=".SFUIText"/>
              </a:rPr>
              <a:t>Gardasil 9 </a:t>
            </a:r>
            <a:r>
              <a:rPr lang="fa-IR" sz="2800" dirty="0" smtClean="0">
                <a:solidFill>
                  <a:srgbClr val="454545"/>
                </a:solidFill>
                <a:latin typeface=".SFUIText"/>
              </a:rPr>
              <a:t>)</a:t>
            </a:r>
            <a:r>
              <a:rPr lang="fa-IR" sz="2800" dirty="0" smtClean="0">
                <a:solidFill>
                  <a:srgbClr val="454545"/>
                </a:solidFill>
                <a:latin typeface=".ArabicUIText-Regular"/>
              </a:rPr>
              <a:t>انواع</a:t>
            </a:r>
            <a:r>
              <a:rPr lang="fa-IR" sz="2800" dirty="0" smtClean="0">
                <a:solidFill>
                  <a:srgbClr val="454545"/>
                </a:solidFill>
                <a:latin typeface=".SFUIText"/>
              </a:rPr>
              <a:t> 6</a:t>
            </a:r>
            <a:r>
              <a:rPr lang="fa-IR" sz="2800" dirty="0" smtClean="0">
                <a:solidFill>
                  <a:srgbClr val="454545"/>
                </a:solidFill>
                <a:latin typeface=".ArabicUIText-Regular"/>
              </a:rPr>
              <a:t>،</a:t>
            </a:r>
            <a:r>
              <a:rPr lang="fa-IR" sz="2800" dirty="0" smtClean="0">
                <a:solidFill>
                  <a:srgbClr val="454545"/>
                </a:solidFill>
                <a:latin typeface=".SFUIText"/>
              </a:rPr>
              <a:t> 11</a:t>
            </a:r>
            <a:r>
              <a:rPr lang="fa-IR" sz="2800" dirty="0" smtClean="0">
                <a:solidFill>
                  <a:srgbClr val="454545"/>
                </a:solidFill>
                <a:latin typeface=".ArabicUIText-Regular"/>
              </a:rPr>
              <a:t>،</a:t>
            </a:r>
            <a:r>
              <a:rPr lang="fa-IR" sz="2800" dirty="0" smtClean="0">
                <a:solidFill>
                  <a:srgbClr val="454545"/>
                </a:solidFill>
                <a:latin typeface=".SFUIText"/>
              </a:rPr>
              <a:t> 16</a:t>
            </a:r>
            <a:r>
              <a:rPr lang="fa-IR" sz="2800" dirty="0" smtClean="0">
                <a:solidFill>
                  <a:srgbClr val="454545"/>
                </a:solidFill>
                <a:latin typeface=".ArabicUIText-Regular"/>
              </a:rPr>
              <a:t>،</a:t>
            </a:r>
            <a:r>
              <a:rPr lang="fa-IR" sz="2800" dirty="0" smtClean="0">
                <a:solidFill>
                  <a:srgbClr val="454545"/>
                </a:solidFill>
                <a:latin typeface=".SFUIText"/>
              </a:rPr>
              <a:t> 18</a:t>
            </a:r>
            <a:r>
              <a:rPr lang="fa-IR" sz="2800" dirty="0" smtClean="0">
                <a:solidFill>
                  <a:srgbClr val="454545"/>
                </a:solidFill>
                <a:latin typeface=".ArabicUIText-Regular"/>
              </a:rPr>
              <a:t>،</a:t>
            </a:r>
            <a:r>
              <a:rPr lang="fa-IR" sz="2800" dirty="0" smtClean="0">
                <a:solidFill>
                  <a:srgbClr val="454545"/>
                </a:solidFill>
                <a:latin typeface=".SFUIText"/>
              </a:rPr>
              <a:t> 31</a:t>
            </a:r>
            <a:r>
              <a:rPr lang="fa-IR" sz="2800" dirty="0" smtClean="0">
                <a:solidFill>
                  <a:srgbClr val="454545"/>
                </a:solidFill>
                <a:latin typeface=".ArabicUIText-Regular"/>
              </a:rPr>
              <a:t>،</a:t>
            </a:r>
            <a:r>
              <a:rPr lang="fa-IR" sz="2800" dirty="0" smtClean="0">
                <a:solidFill>
                  <a:srgbClr val="454545"/>
                </a:solidFill>
                <a:latin typeface=".SFUIText"/>
              </a:rPr>
              <a:t> 33</a:t>
            </a:r>
            <a:r>
              <a:rPr lang="fa-IR" sz="2800" dirty="0" smtClean="0">
                <a:solidFill>
                  <a:srgbClr val="454545"/>
                </a:solidFill>
                <a:latin typeface=".ArabicUIText-Regular"/>
              </a:rPr>
              <a:t>،</a:t>
            </a:r>
            <a:r>
              <a:rPr lang="fa-IR" sz="2800" dirty="0" smtClean="0">
                <a:solidFill>
                  <a:srgbClr val="454545"/>
                </a:solidFill>
                <a:latin typeface=".SFUIText"/>
              </a:rPr>
              <a:t> 45</a:t>
            </a:r>
            <a:r>
              <a:rPr lang="fa-IR" sz="2800" dirty="0" smtClean="0">
                <a:solidFill>
                  <a:srgbClr val="454545"/>
                </a:solidFill>
                <a:latin typeface=".ArabicUIText-Regular"/>
              </a:rPr>
              <a:t>،</a:t>
            </a:r>
            <a:r>
              <a:rPr lang="fa-IR" sz="2800" dirty="0" smtClean="0">
                <a:solidFill>
                  <a:srgbClr val="454545"/>
                </a:solidFill>
                <a:latin typeface=".SFUIText"/>
              </a:rPr>
              <a:t> 52 </a:t>
            </a:r>
            <a:r>
              <a:rPr lang="fa-IR" sz="2800" dirty="0" smtClean="0">
                <a:solidFill>
                  <a:srgbClr val="454545"/>
                </a:solidFill>
                <a:latin typeface=".ArabicUIText-Regular"/>
              </a:rPr>
              <a:t>و</a:t>
            </a:r>
            <a:r>
              <a:rPr lang="fa-IR" sz="2800" dirty="0" smtClean="0">
                <a:solidFill>
                  <a:srgbClr val="454545"/>
                </a:solidFill>
                <a:latin typeface=".SFUIText"/>
              </a:rPr>
              <a:t> 58 </a:t>
            </a:r>
            <a:r>
              <a:rPr lang="en-US" sz="2800" dirty="0" smtClean="0">
                <a:solidFill>
                  <a:srgbClr val="454545"/>
                </a:solidFill>
                <a:latin typeface=".SFUIText"/>
              </a:rPr>
              <a:t>HPV</a:t>
            </a:r>
            <a:r>
              <a:rPr lang="fa-IR" sz="2800" dirty="0" smtClean="0">
                <a:solidFill>
                  <a:srgbClr val="454545"/>
                </a:solidFill>
                <a:latin typeface=".ArabicUIText-Regular"/>
              </a:rPr>
              <a:t>را</a:t>
            </a:r>
            <a:r>
              <a:rPr lang="fa-IR" sz="2800" dirty="0" smtClean="0">
                <a:solidFill>
                  <a:srgbClr val="454545"/>
                </a:solidFill>
                <a:latin typeface=".SFUIText"/>
              </a:rPr>
              <a:t> </a:t>
            </a:r>
            <a:r>
              <a:rPr lang="fa-IR" sz="2800" dirty="0" smtClean="0">
                <a:solidFill>
                  <a:srgbClr val="454545"/>
                </a:solidFill>
                <a:latin typeface=".ArabicUIText-Regular"/>
              </a:rPr>
              <a:t>هدف</a:t>
            </a:r>
            <a:r>
              <a:rPr lang="fa-IR" sz="2800" dirty="0" smtClean="0">
                <a:solidFill>
                  <a:srgbClr val="454545"/>
                </a:solidFill>
                <a:latin typeface=".SFUIText"/>
              </a:rPr>
              <a:t> </a:t>
            </a:r>
            <a:r>
              <a:rPr lang="fa-IR" sz="2800" dirty="0" smtClean="0">
                <a:solidFill>
                  <a:srgbClr val="454545"/>
                </a:solidFill>
                <a:latin typeface=".ArabicUIText-Regular"/>
              </a:rPr>
              <a:t>قرار</a:t>
            </a:r>
            <a:r>
              <a:rPr lang="fa-IR" sz="2800" dirty="0" smtClean="0">
                <a:solidFill>
                  <a:srgbClr val="454545"/>
                </a:solidFill>
                <a:latin typeface=".SFUIText"/>
              </a:rPr>
              <a:t> </a:t>
            </a:r>
            <a:r>
              <a:rPr lang="fa-IR" sz="2800" dirty="0" smtClean="0">
                <a:solidFill>
                  <a:srgbClr val="454545"/>
                </a:solidFill>
                <a:latin typeface=".ArabicUIText-Regular"/>
              </a:rPr>
              <a:t>می</a:t>
            </a:r>
            <a:r>
              <a:rPr lang="fa-IR" sz="2800" dirty="0" smtClean="0">
                <a:solidFill>
                  <a:srgbClr val="454545"/>
                </a:solidFill>
                <a:latin typeface=".SFUIText"/>
              </a:rPr>
              <a:t> </a:t>
            </a:r>
            <a:r>
              <a:rPr lang="fa-IR" sz="2800" dirty="0" smtClean="0">
                <a:solidFill>
                  <a:srgbClr val="454545"/>
                </a:solidFill>
                <a:latin typeface=".ArabicUIText-Regular"/>
              </a:rPr>
              <a:t>دهد</a:t>
            </a:r>
            <a:r>
              <a:rPr lang="fa-IR" sz="2800" dirty="0" smtClean="0">
                <a:solidFill>
                  <a:srgbClr val="454545"/>
                </a:solidFill>
                <a:latin typeface=".SFUIText"/>
              </a:rPr>
              <a:t>.</a:t>
            </a:r>
          </a:p>
          <a:p>
            <a:pPr algn="justLow" rtl="1"/>
            <a:endParaRPr lang="fa-IR" sz="2800" dirty="0" smtClean="0">
              <a:solidFill>
                <a:srgbClr val="454545"/>
              </a:solidFill>
              <a:latin typeface=".SFUIText"/>
            </a:endParaRPr>
          </a:p>
          <a:p>
            <a:pPr algn="justLow" rtl="1"/>
            <a:r>
              <a:rPr lang="fa-IR" sz="2800" dirty="0" smtClean="0">
                <a:solidFill>
                  <a:srgbClr val="454545"/>
                </a:solidFill>
                <a:latin typeface=".SFUIText"/>
              </a:rPr>
              <a:t> • </a:t>
            </a:r>
            <a:r>
              <a:rPr lang="fa-IR" sz="2800" dirty="0" smtClean="0">
                <a:solidFill>
                  <a:srgbClr val="454545"/>
                </a:solidFill>
                <a:latin typeface=".ArabicUIText-Regular"/>
              </a:rPr>
              <a:t>واکسن دوظرفیتی</a:t>
            </a:r>
            <a:r>
              <a:rPr lang="en-US" sz="2800" dirty="0" err="1" smtClean="0">
                <a:solidFill>
                  <a:srgbClr val="454545"/>
                </a:solidFill>
                <a:latin typeface=".SFUIText"/>
              </a:rPr>
              <a:t>Cervarix</a:t>
            </a:r>
            <a:r>
              <a:rPr lang="en-US" sz="2800" dirty="0" smtClean="0">
                <a:solidFill>
                  <a:srgbClr val="454545"/>
                </a:solidFill>
                <a:latin typeface=".SFUIText"/>
              </a:rPr>
              <a:t>) </a:t>
            </a:r>
            <a:r>
              <a:rPr lang="fa-IR" sz="2800" dirty="0" smtClean="0">
                <a:solidFill>
                  <a:srgbClr val="454545"/>
                </a:solidFill>
                <a:latin typeface=".ArabicUIText-Regular"/>
              </a:rPr>
              <a:t>)  نواع</a:t>
            </a:r>
            <a:r>
              <a:rPr lang="fa-IR" sz="2800" dirty="0" smtClean="0">
                <a:solidFill>
                  <a:srgbClr val="454545"/>
                </a:solidFill>
                <a:latin typeface=".SFUIText"/>
              </a:rPr>
              <a:t> </a:t>
            </a:r>
            <a:r>
              <a:rPr lang="en-US" sz="2800" dirty="0" smtClean="0">
                <a:solidFill>
                  <a:srgbClr val="454545"/>
                </a:solidFill>
                <a:latin typeface=".SFUIText"/>
              </a:rPr>
              <a:t>HPV 16,18 </a:t>
            </a:r>
            <a:r>
              <a:rPr lang="fa-IR" sz="2800" dirty="0" smtClean="0">
                <a:solidFill>
                  <a:srgbClr val="454545"/>
                </a:solidFill>
                <a:latin typeface=".ArabicUIText-Regular"/>
              </a:rPr>
              <a:t>را</a:t>
            </a:r>
            <a:r>
              <a:rPr lang="fa-IR" sz="2800" dirty="0" smtClean="0">
                <a:solidFill>
                  <a:srgbClr val="454545"/>
                </a:solidFill>
                <a:latin typeface=".SFUIText"/>
              </a:rPr>
              <a:t> </a:t>
            </a:r>
            <a:r>
              <a:rPr lang="fa-IR" sz="2800" dirty="0" smtClean="0">
                <a:solidFill>
                  <a:srgbClr val="454545"/>
                </a:solidFill>
                <a:latin typeface=".ArabicUIText-Regular"/>
              </a:rPr>
              <a:t>هدف</a:t>
            </a:r>
            <a:r>
              <a:rPr lang="fa-IR" sz="2800" dirty="0" smtClean="0">
                <a:solidFill>
                  <a:srgbClr val="454545"/>
                </a:solidFill>
                <a:latin typeface=".SFUIText"/>
              </a:rPr>
              <a:t> </a:t>
            </a:r>
            <a:r>
              <a:rPr lang="fa-IR" sz="2800" dirty="0" smtClean="0">
                <a:solidFill>
                  <a:srgbClr val="454545"/>
                </a:solidFill>
                <a:latin typeface=".ArabicUIText-Regular"/>
              </a:rPr>
              <a:t>قرار</a:t>
            </a:r>
            <a:r>
              <a:rPr lang="fa-IR" sz="2800" dirty="0" smtClean="0">
                <a:solidFill>
                  <a:srgbClr val="454545"/>
                </a:solidFill>
                <a:latin typeface=".SFUIText"/>
              </a:rPr>
              <a:t> </a:t>
            </a:r>
            <a:r>
              <a:rPr lang="fa-IR" sz="2800" dirty="0" smtClean="0">
                <a:solidFill>
                  <a:srgbClr val="454545"/>
                </a:solidFill>
                <a:latin typeface=".ArabicUIText-Regular"/>
              </a:rPr>
              <a:t>می</a:t>
            </a:r>
            <a:r>
              <a:rPr lang="fa-IR" sz="2800" dirty="0" smtClean="0">
                <a:solidFill>
                  <a:srgbClr val="454545"/>
                </a:solidFill>
                <a:latin typeface=".SFUIText"/>
              </a:rPr>
              <a:t> </a:t>
            </a:r>
            <a:r>
              <a:rPr lang="fa-IR" sz="2800" dirty="0" smtClean="0">
                <a:solidFill>
                  <a:srgbClr val="454545"/>
                </a:solidFill>
                <a:latin typeface=".ArabicUIText-Regular"/>
              </a:rPr>
              <a:t>دهد</a:t>
            </a:r>
            <a:r>
              <a:rPr lang="fa-IR" sz="2800" dirty="0" smtClean="0">
                <a:solidFill>
                  <a:srgbClr val="454545"/>
                </a:solidFill>
                <a:latin typeface=".SFUIText"/>
              </a:rPr>
              <a:t>.</a:t>
            </a:r>
          </a:p>
          <a:p>
            <a:pPr algn="justLow" rtl="1"/>
            <a:r>
              <a:rPr lang="fa-IR" sz="2800" dirty="0" smtClean="0">
                <a:solidFill>
                  <a:srgbClr val="454545"/>
                </a:solidFill>
                <a:latin typeface=".SFUIText"/>
              </a:rPr>
              <a:t> </a:t>
            </a:r>
            <a:r>
              <a:rPr lang="fa-IR" sz="2800" dirty="0" smtClean="0">
                <a:solidFill>
                  <a:srgbClr val="454545"/>
                </a:solidFill>
                <a:latin typeface=".ArabicUIText-Regular"/>
              </a:rPr>
              <a:t>در</a:t>
            </a:r>
            <a:r>
              <a:rPr lang="fa-IR" sz="2800" dirty="0" smtClean="0">
                <a:solidFill>
                  <a:srgbClr val="454545"/>
                </a:solidFill>
                <a:latin typeface=".SFUIText"/>
              </a:rPr>
              <a:t> </a:t>
            </a:r>
            <a:r>
              <a:rPr lang="fa-IR" sz="2800" dirty="0" smtClean="0">
                <a:solidFill>
                  <a:srgbClr val="454545"/>
                </a:solidFill>
                <a:latin typeface=".ArabicUIText-Regular"/>
              </a:rPr>
              <a:t>ایالات</a:t>
            </a:r>
            <a:r>
              <a:rPr lang="fa-IR" sz="2800" dirty="0" smtClean="0">
                <a:solidFill>
                  <a:srgbClr val="454545"/>
                </a:solidFill>
                <a:latin typeface=".SFUIText"/>
              </a:rPr>
              <a:t> </a:t>
            </a:r>
            <a:r>
              <a:rPr lang="fa-IR" sz="2800" dirty="0" smtClean="0">
                <a:solidFill>
                  <a:srgbClr val="454545"/>
                </a:solidFill>
                <a:latin typeface=".ArabicUIText-Regular"/>
              </a:rPr>
              <a:t>متحده،</a:t>
            </a:r>
            <a:r>
              <a:rPr lang="fa-IR" sz="2800" dirty="0" smtClean="0">
                <a:solidFill>
                  <a:srgbClr val="454545"/>
                </a:solidFill>
                <a:latin typeface=".SFUIText"/>
              </a:rPr>
              <a:t> </a:t>
            </a:r>
            <a:r>
              <a:rPr lang="fa-IR" sz="2800" dirty="0" smtClean="0">
                <a:solidFill>
                  <a:srgbClr val="454545"/>
                </a:solidFill>
                <a:latin typeface=".ArabicUIText-Regular"/>
              </a:rPr>
              <a:t>واکسن</a:t>
            </a:r>
            <a:r>
              <a:rPr lang="fa-IR" sz="2800" dirty="0" smtClean="0">
                <a:solidFill>
                  <a:srgbClr val="454545"/>
                </a:solidFill>
                <a:latin typeface=".SFUIText"/>
              </a:rPr>
              <a:t> 9 </a:t>
            </a:r>
            <a:r>
              <a:rPr lang="fa-IR" sz="2800" dirty="0" smtClean="0">
                <a:solidFill>
                  <a:srgbClr val="454545"/>
                </a:solidFill>
                <a:latin typeface=".ArabicUIText-Regular"/>
              </a:rPr>
              <a:t>واحدی</a:t>
            </a:r>
            <a:r>
              <a:rPr lang="fa-IR" sz="2800" dirty="0" smtClean="0">
                <a:solidFill>
                  <a:srgbClr val="454545"/>
                </a:solidFill>
                <a:latin typeface=".SFUIText"/>
              </a:rPr>
              <a:t> </a:t>
            </a:r>
            <a:r>
              <a:rPr lang="fa-IR" sz="2800" dirty="0" smtClean="0">
                <a:solidFill>
                  <a:srgbClr val="454545"/>
                </a:solidFill>
                <a:latin typeface=".ArabicUIText-Regular"/>
              </a:rPr>
              <a:t>از</a:t>
            </a:r>
            <a:r>
              <a:rPr lang="fa-IR" sz="2800" dirty="0" smtClean="0">
                <a:solidFill>
                  <a:srgbClr val="454545"/>
                </a:solidFill>
                <a:latin typeface=".SFUIText"/>
              </a:rPr>
              <a:t> </a:t>
            </a:r>
            <a:r>
              <a:rPr lang="fa-IR" sz="2800" dirty="0" smtClean="0">
                <a:solidFill>
                  <a:srgbClr val="454545"/>
                </a:solidFill>
                <a:latin typeface=".ArabicUIText-Regular"/>
              </a:rPr>
              <a:t>سال</a:t>
            </a:r>
            <a:r>
              <a:rPr lang="fa-IR" sz="2800" dirty="0" smtClean="0">
                <a:solidFill>
                  <a:srgbClr val="454545"/>
                </a:solidFill>
                <a:latin typeface=".SFUIText"/>
              </a:rPr>
              <a:t> 2016 </a:t>
            </a:r>
            <a:r>
              <a:rPr lang="fa-IR" sz="2800" dirty="0" smtClean="0">
                <a:solidFill>
                  <a:srgbClr val="454545"/>
                </a:solidFill>
                <a:latin typeface=".ArabicUIText-Regular"/>
              </a:rPr>
              <a:t>در</a:t>
            </a:r>
            <a:r>
              <a:rPr lang="fa-IR" sz="2800" dirty="0" smtClean="0">
                <a:solidFill>
                  <a:srgbClr val="454545"/>
                </a:solidFill>
                <a:latin typeface=".SFUIText"/>
              </a:rPr>
              <a:t> </a:t>
            </a:r>
            <a:r>
              <a:rPr lang="fa-IR" sz="2800" dirty="0" smtClean="0">
                <a:solidFill>
                  <a:srgbClr val="454545"/>
                </a:solidFill>
                <a:latin typeface=".ArabicUIText-Regular"/>
              </a:rPr>
              <a:t>دسترس</a:t>
            </a:r>
            <a:r>
              <a:rPr lang="fa-IR" sz="2800" dirty="0" smtClean="0">
                <a:solidFill>
                  <a:srgbClr val="454545"/>
                </a:solidFill>
                <a:latin typeface=".SFUIText"/>
              </a:rPr>
              <a:t> </a:t>
            </a:r>
            <a:r>
              <a:rPr lang="fa-IR" sz="2800" dirty="0" smtClean="0">
                <a:solidFill>
                  <a:srgbClr val="454545"/>
                </a:solidFill>
                <a:latin typeface=".ArabicUIText-Regular"/>
              </a:rPr>
              <a:t>است</a:t>
            </a:r>
            <a:endParaRPr lang="en-US" sz="2800" dirty="0"/>
          </a:p>
        </p:txBody>
      </p:sp>
    </p:spTree>
    <p:extLst>
      <p:ext uri="{BB962C8B-B14F-4D97-AF65-F5344CB8AC3E}">
        <p14:creationId xmlns:p14="http://schemas.microsoft.com/office/powerpoint/2010/main" val="2304473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A18B44-C022-3545-AC76-C6429023DB15}"/>
              </a:ext>
            </a:extLst>
          </p:cNvPr>
          <p:cNvSpPr txBox="1"/>
          <p:nvPr/>
        </p:nvSpPr>
        <p:spPr>
          <a:xfrm>
            <a:off x="947351" y="1206813"/>
            <a:ext cx="10297297" cy="4401205"/>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سن</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توصیه</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شده</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برای</a:t>
            </a:r>
            <a:r>
              <a:rPr lang="fa-IR" sz="2800" b="1" dirty="0">
                <a:solidFill>
                  <a:srgbClr val="454545"/>
                </a:solidFill>
                <a:latin typeface=".SFUIDisplay-Bold"/>
                <a:cs typeface="B Nazanin" panose="00000400000000000000" pitchFamily="2" charset="-78"/>
              </a:rPr>
              <a:t> </a:t>
            </a:r>
            <a:r>
              <a:rPr lang="fa-IR" sz="2800" b="1" dirty="0" smtClean="0">
                <a:solidFill>
                  <a:srgbClr val="454545"/>
                </a:solidFill>
                <a:latin typeface=".ArabicUIDisplay-Bold"/>
                <a:cs typeface="B Nazanin" panose="00000400000000000000" pitchFamily="2" charset="-78"/>
              </a:rPr>
              <a:t>واکسیناسیون</a:t>
            </a:r>
            <a:endParaRPr lang="fa-IR" sz="2800" b="1" dirty="0">
              <a:solidFill>
                <a:srgbClr val="454545"/>
              </a:solidFill>
              <a:latin typeface=".ArabicUIDisplay-Bold"/>
              <a:cs typeface="B Nazanin" panose="00000400000000000000" pitchFamily="2" charset="-78"/>
            </a:endParaRPr>
          </a:p>
          <a:p>
            <a:pPr algn="justLow" rtl="1"/>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زنان</a:t>
            </a:r>
            <a:r>
              <a:rPr lang="fa-IR" sz="2800" b="0" dirty="0" smtClean="0">
                <a:solidFill>
                  <a:srgbClr val="454545"/>
                </a:solidFill>
                <a:latin typeface=".SFUIText"/>
                <a:cs typeface="B Nazanin" panose="00000400000000000000" pitchFamily="2" charset="-78"/>
              </a:rPr>
              <a:t>:</a:t>
            </a:r>
            <a:r>
              <a:rPr lang="fa-IR" sz="2800" b="0" dirty="0" smtClean="0">
                <a:solidFill>
                  <a:srgbClr val="454545"/>
                </a:solidFill>
                <a:latin typeface=".ArabicUIText-Regular"/>
                <a:cs typeface="B Nazanin" panose="00000400000000000000" pitchFamily="2" charset="-78"/>
              </a:rPr>
              <a:t>ایمن</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سازی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روتین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باید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سن</a:t>
            </a:r>
            <a:r>
              <a:rPr lang="fa-IR" sz="2800" b="0" dirty="0">
                <a:solidFill>
                  <a:srgbClr val="454545"/>
                </a:solidFill>
                <a:latin typeface=".SFUIText"/>
                <a:cs typeface="B Nazanin" panose="00000400000000000000" pitchFamily="2" charset="-78"/>
              </a:rPr>
              <a:t> 11 </a:t>
            </a:r>
            <a:r>
              <a:rPr lang="fa-IR" sz="2800" b="0" dirty="0">
                <a:solidFill>
                  <a:srgbClr val="454545"/>
                </a:solidFill>
                <a:latin typeface=".ArabicUIText-Regular"/>
                <a:cs typeface="B Nazanin" panose="00000400000000000000" pitchFamily="2" charset="-78"/>
              </a:rPr>
              <a:t>تا</a:t>
            </a:r>
            <a:r>
              <a:rPr lang="fa-IR" sz="2800" b="0" dirty="0">
                <a:solidFill>
                  <a:srgbClr val="454545"/>
                </a:solidFill>
                <a:latin typeface=".SFUIText"/>
                <a:cs typeface="B Nazanin" panose="00000400000000000000" pitchFamily="2" charset="-78"/>
              </a:rPr>
              <a:t> 12 </a:t>
            </a:r>
            <a:r>
              <a:rPr lang="fa-IR" sz="2800" b="0" dirty="0">
                <a:solidFill>
                  <a:srgbClr val="454545"/>
                </a:solidFill>
                <a:latin typeface=".ArabicUIText-Regular"/>
                <a:cs typeface="B Nazanin" panose="00000400000000000000" pitchFamily="2" charset="-78"/>
              </a:rPr>
              <a:t>سالگی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ارائه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اما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تواند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9 </a:t>
            </a:r>
            <a:r>
              <a:rPr lang="fa-IR" sz="2800" b="0" dirty="0">
                <a:solidFill>
                  <a:srgbClr val="454545"/>
                </a:solidFill>
                <a:latin typeface=".ArabicUIText-Regular"/>
                <a:cs typeface="B Nazanin" panose="00000400000000000000" pitchFamily="2" charset="-78"/>
              </a:rPr>
              <a:t>سال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شروع</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واکسیناسیون</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باید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زنان</a:t>
            </a:r>
            <a:r>
              <a:rPr lang="fa-IR" sz="2800" b="0" dirty="0">
                <a:solidFill>
                  <a:srgbClr val="454545"/>
                </a:solidFill>
                <a:latin typeface=".SFUIText"/>
                <a:cs typeface="B Nazanin" panose="00000400000000000000" pitchFamily="2" charset="-78"/>
              </a:rPr>
              <a:t> 13 </a:t>
            </a:r>
            <a:r>
              <a:rPr lang="fa-IR" sz="2800" b="0" dirty="0">
                <a:solidFill>
                  <a:srgbClr val="454545"/>
                </a:solidFill>
                <a:latin typeface=".ArabicUIText-Regular"/>
                <a:cs typeface="B Nazanin" panose="00000400000000000000" pitchFamily="2" charset="-78"/>
              </a:rPr>
              <a:t>تا</a:t>
            </a:r>
            <a:r>
              <a:rPr lang="fa-IR" sz="2800" b="0" dirty="0">
                <a:solidFill>
                  <a:srgbClr val="454545"/>
                </a:solidFill>
                <a:latin typeface=".SFUIText"/>
                <a:cs typeface="B Nazanin" panose="00000400000000000000" pitchFamily="2" charset="-78"/>
              </a:rPr>
              <a:t> 26 </a:t>
            </a:r>
            <a:r>
              <a:rPr lang="fa-IR" sz="2800" b="0" dirty="0">
                <a:solidFill>
                  <a:srgbClr val="454545"/>
                </a:solidFill>
                <a:latin typeface=".ArabicUIText-Regular"/>
                <a:cs typeface="B Nazanin" panose="00000400000000000000" pitchFamily="2" charset="-78"/>
              </a:rPr>
              <a:t>ساله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قبلا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واکسینه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نشده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ارائه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a:t>
            </a:r>
          </a:p>
          <a:p>
            <a:pPr algn="justLow" rtl="1"/>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مردان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ایمن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سازی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معمول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باید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11 </a:t>
            </a:r>
            <a:r>
              <a:rPr lang="fa-IR" sz="2800" b="0" dirty="0">
                <a:solidFill>
                  <a:srgbClr val="454545"/>
                </a:solidFill>
                <a:latin typeface=".ArabicUIText-Regular"/>
                <a:cs typeface="B Nazanin" panose="00000400000000000000" pitchFamily="2" charset="-78"/>
              </a:rPr>
              <a:t>تا</a:t>
            </a:r>
            <a:r>
              <a:rPr lang="fa-IR" sz="2800" b="0" dirty="0">
                <a:solidFill>
                  <a:srgbClr val="454545"/>
                </a:solidFill>
                <a:latin typeface=".SFUIText"/>
                <a:cs typeface="B Nazanin" panose="00000400000000000000" pitchFamily="2" charset="-78"/>
              </a:rPr>
              <a:t> 12 </a:t>
            </a:r>
            <a:r>
              <a:rPr lang="fa-IR" sz="2800" b="0" dirty="0">
                <a:solidFill>
                  <a:srgbClr val="454545"/>
                </a:solidFill>
                <a:latin typeface=".ArabicUIText-Regular"/>
                <a:cs typeface="B Nazanin" panose="00000400000000000000" pitchFamily="2" charset="-78"/>
              </a:rPr>
              <a:t>ساله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ارائه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اما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تواند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از</a:t>
            </a:r>
            <a:r>
              <a:rPr lang="fa-IR" sz="2800" b="0" dirty="0">
                <a:solidFill>
                  <a:srgbClr val="454545"/>
                </a:solidFill>
                <a:latin typeface=".SFUIText"/>
                <a:cs typeface="B Nazanin" panose="00000400000000000000" pitchFamily="2" charset="-78"/>
              </a:rPr>
              <a:t> 9 </a:t>
            </a:r>
            <a:r>
              <a:rPr lang="fa-IR" sz="2800" b="0" dirty="0">
                <a:solidFill>
                  <a:srgbClr val="454545"/>
                </a:solidFill>
                <a:latin typeface=".ArabicUIText-Regular"/>
                <a:cs typeface="B Nazanin" panose="00000400000000000000" pitchFamily="2" charset="-78"/>
              </a:rPr>
              <a:t>سال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شروع</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ارائه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واکسیناسیون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باید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مردان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بین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سنین</a:t>
            </a:r>
            <a:r>
              <a:rPr lang="fa-IR" sz="2800" b="0" dirty="0">
                <a:solidFill>
                  <a:srgbClr val="454545"/>
                </a:solidFill>
                <a:latin typeface=".SFUIText"/>
                <a:cs typeface="B Nazanin" panose="00000400000000000000" pitchFamily="2" charset="-78"/>
              </a:rPr>
              <a:t> 13 </a:t>
            </a:r>
            <a:r>
              <a:rPr lang="fa-IR" sz="2800" b="0" dirty="0">
                <a:solidFill>
                  <a:srgbClr val="454545"/>
                </a:solidFill>
                <a:latin typeface=".ArabicUIText-Regular"/>
                <a:cs typeface="B Nazanin" panose="00000400000000000000" pitchFamily="2" charset="-78"/>
              </a:rPr>
              <a:t>تا</a:t>
            </a:r>
            <a:r>
              <a:rPr lang="fa-IR" sz="2800" b="0" dirty="0">
                <a:solidFill>
                  <a:srgbClr val="454545"/>
                </a:solidFill>
                <a:latin typeface=".SFUIText"/>
                <a:cs typeface="B Nazanin" panose="00000400000000000000" pitchFamily="2" charset="-78"/>
              </a:rPr>
              <a:t> 21 </a:t>
            </a:r>
            <a:r>
              <a:rPr lang="fa-IR" sz="2800" b="0" dirty="0">
                <a:solidFill>
                  <a:srgbClr val="454545"/>
                </a:solidFill>
                <a:latin typeface=".ArabicUIText-Regular"/>
                <a:cs typeface="B Nazanin" panose="00000400000000000000" pitchFamily="2" charset="-78"/>
              </a:rPr>
              <a:t>ساله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که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قبلا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واکسینه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نشده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ارائه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مردان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رابطه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جنسی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مردان</a:t>
            </a:r>
            <a:r>
              <a:rPr lang="fa-IR" sz="2800" b="0" dirty="0">
                <a:solidFill>
                  <a:srgbClr val="454545"/>
                </a:solidFill>
                <a:latin typeface=".SFUIText"/>
                <a:cs typeface="B Nazanin" panose="00000400000000000000" pitchFamily="2" charset="-78"/>
              </a:rPr>
              <a:t> </a:t>
            </a:r>
            <a:endParaRPr lang="fa-IR" sz="2800" b="0" dirty="0" smtClean="0">
              <a:solidFill>
                <a:srgbClr val="454545"/>
              </a:solidFill>
              <a:latin typeface=".SFUIText"/>
              <a:cs typeface="B Nazanin" panose="00000400000000000000" pitchFamily="2" charset="-78"/>
            </a:endParaRPr>
          </a:p>
          <a:p>
            <a:pPr algn="justLow" rtl="1"/>
            <a:r>
              <a:rPr lang="fa-IR" sz="2800" b="0" dirty="0" smtClean="0">
                <a:solidFill>
                  <a:srgbClr val="454545"/>
                </a:solidFill>
                <a:latin typeface=".SFUIText"/>
                <a:cs typeface="B Nazanin" panose="00000400000000000000" pitchFamily="2" charset="-78"/>
              </a:rPr>
              <a:t>و</a:t>
            </a:r>
            <a:r>
              <a:rPr lang="fa-IR" sz="2800" b="0" dirty="0" smtClean="0">
                <a:solidFill>
                  <a:srgbClr val="454545"/>
                </a:solidFill>
                <a:latin typeface=".ArabicUIText-Regular"/>
                <a:cs typeface="B Nazanin" panose="00000400000000000000" pitchFamily="2" charset="-78"/>
              </a:rPr>
              <a:t>مردان</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مبتلا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ایدز،</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واکسیناسیون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باید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سن</a:t>
            </a:r>
            <a:r>
              <a:rPr lang="fa-IR" sz="2800" b="0" dirty="0">
                <a:solidFill>
                  <a:srgbClr val="454545"/>
                </a:solidFill>
                <a:latin typeface=".SFUIText"/>
                <a:cs typeface="B Nazanin" panose="00000400000000000000" pitchFamily="2" charset="-78"/>
              </a:rPr>
              <a:t> 26 </a:t>
            </a:r>
            <a:r>
              <a:rPr lang="fa-IR" sz="2800" b="0" dirty="0">
                <a:solidFill>
                  <a:srgbClr val="454545"/>
                </a:solidFill>
                <a:latin typeface=".ArabicUIText-Regular"/>
                <a:cs typeface="B Nazanin" panose="00000400000000000000" pitchFamily="2" charset="-78"/>
              </a:rPr>
              <a:t>سالگی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ارائه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شود</a:t>
            </a:r>
            <a:r>
              <a:rPr lang="fa-IR" sz="2800" b="0" dirty="0" smtClean="0">
                <a:solidFill>
                  <a:srgbClr val="454545"/>
                </a:solidFill>
                <a:latin typeface=".SFUIText"/>
                <a:cs typeface="B Nazanin" panose="00000400000000000000" pitchFamily="2" charset="-78"/>
              </a:rPr>
              <a:t>.</a:t>
            </a:r>
          </a:p>
          <a:p>
            <a:pPr algn="justLow" rtl="1"/>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هزینه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دسترس</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بودن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مسائل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نباشد،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واکسن</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en-US" sz="2800" b="0" dirty="0" err="1">
                <a:solidFill>
                  <a:srgbClr val="454545"/>
                </a:solidFill>
                <a:latin typeface=".SFUIText"/>
                <a:cs typeface="B Nazanin" panose="00000400000000000000" pitchFamily="2" charset="-78"/>
              </a:rPr>
              <a:t>9-valent</a:t>
            </a:r>
            <a:r>
              <a:rPr lang="en-US"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واکسن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دیگر</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توصیه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میکنیم</a:t>
            </a:r>
            <a:endParaRPr lang="en-US" sz="2800" dirty="0">
              <a:cs typeface="B Nazanin" panose="00000400000000000000" pitchFamily="2" charset="-78"/>
            </a:endParaRPr>
          </a:p>
        </p:txBody>
      </p:sp>
    </p:spTree>
    <p:extLst>
      <p:ext uri="{BB962C8B-B14F-4D97-AF65-F5344CB8AC3E}">
        <p14:creationId xmlns:p14="http://schemas.microsoft.com/office/powerpoint/2010/main" val="227225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104422-C0CD-7C41-8DC4-BD23B0CBD21D}"/>
              </a:ext>
            </a:extLst>
          </p:cNvPr>
          <p:cNvSpPr txBox="1"/>
          <p:nvPr/>
        </p:nvSpPr>
        <p:spPr>
          <a:xfrm>
            <a:off x="810054" y="1527944"/>
            <a:ext cx="10571892" cy="2769989"/>
          </a:xfrm>
          <a:prstGeom prst="rect">
            <a:avLst/>
          </a:prstGeom>
          <a:noFill/>
        </p:spPr>
        <p:txBody>
          <a:bodyPr wrap="square">
            <a:spAutoFit/>
          </a:bodyPr>
          <a:lstStyle/>
          <a:p>
            <a:pPr algn="ctr" rtl="1"/>
            <a:r>
              <a:rPr lang="fa-IR" sz="4000" b="1" dirty="0">
                <a:solidFill>
                  <a:srgbClr val="454545"/>
                </a:solidFill>
                <a:latin typeface=".ArabicUIDisplay-Bold"/>
              </a:rPr>
              <a:t>واکسیناسیون</a:t>
            </a:r>
            <a:r>
              <a:rPr lang="fa-IR" sz="4000" b="1" dirty="0">
                <a:solidFill>
                  <a:srgbClr val="454545"/>
                </a:solidFill>
                <a:latin typeface=".SFUIDisplay-Bold"/>
              </a:rPr>
              <a:t> </a:t>
            </a:r>
            <a:r>
              <a:rPr lang="en-US" sz="4000" b="1" dirty="0">
                <a:solidFill>
                  <a:srgbClr val="454545"/>
                </a:solidFill>
                <a:latin typeface=".SFUIDisplay-Bold"/>
              </a:rPr>
              <a:t>HPV </a:t>
            </a:r>
            <a:r>
              <a:rPr lang="fa-IR" sz="4000" b="1" dirty="0">
                <a:solidFill>
                  <a:srgbClr val="454545"/>
                </a:solidFill>
                <a:latin typeface=".ArabicUIDisplay-Bold"/>
              </a:rPr>
              <a:t>در</a:t>
            </a:r>
            <a:r>
              <a:rPr lang="fa-IR" sz="4000" b="1" dirty="0">
                <a:solidFill>
                  <a:srgbClr val="454545"/>
                </a:solidFill>
                <a:latin typeface=".SFUIDisplay-Bold"/>
              </a:rPr>
              <a:t> </a:t>
            </a:r>
            <a:r>
              <a:rPr lang="fa-IR" sz="4000" b="1" dirty="0">
                <a:solidFill>
                  <a:srgbClr val="454545"/>
                </a:solidFill>
                <a:latin typeface=".ArabicUIDisplay-Bold"/>
              </a:rPr>
              <a:t>دوران</a:t>
            </a:r>
            <a:r>
              <a:rPr lang="fa-IR" sz="4000" b="1" dirty="0">
                <a:solidFill>
                  <a:srgbClr val="454545"/>
                </a:solidFill>
                <a:latin typeface=".SFUIDisplay-Bold"/>
              </a:rPr>
              <a:t> </a:t>
            </a:r>
            <a:r>
              <a:rPr lang="fa-IR" sz="4000" b="1" dirty="0" smtClean="0">
                <a:solidFill>
                  <a:srgbClr val="454545"/>
                </a:solidFill>
                <a:latin typeface=".ArabicUIDisplay-Bold"/>
              </a:rPr>
              <a:t>بارداری</a:t>
            </a:r>
          </a:p>
          <a:p>
            <a:pPr algn="justLow" rtl="1"/>
            <a:endParaRPr lang="en-US" sz="5000" b="1" dirty="0">
              <a:solidFill>
                <a:srgbClr val="454545"/>
              </a:solidFill>
              <a:latin typeface=".ArabicUIDisplay-Bold"/>
            </a:endParaRPr>
          </a:p>
          <a:p>
            <a:pPr algn="justLow" rtl="1"/>
            <a:r>
              <a:rPr lang="fa-IR" sz="2800" b="1" dirty="0">
                <a:solidFill>
                  <a:srgbClr val="454545"/>
                </a:solidFill>
                <a:latin typeface=".SFUIDisplay-Bold"/>
              </a:rPr>
              <a:t> </a:t>
            </a:r>
            <a:r>
              <a:rPr lang="fa-IR" sz="2800" b="0" dirty="0">
                <a:solidFill>
                  <a:srgbClr val="454545"/>
                </a:solidFill>
                <a:latin typeface=".ArabicUIText-Regular"/>
              </a:rPr>
              <a:t>واکسیناسیون</a:t>
            </a:r>
            <a:r>
              <a:rPr lang="fa-IR" sz="2800" b="0" dirty="0">
                <a:solidFill>
                  <a:srgbClr val="454545"/>
                </a:solidFill>
                <a:latin typeface=".SFUIText"/>
              </a:rPr>
              <a:t> </a:t>
            </a:r>
            <a:r>
              <a:rPr lang="en-US" sz="2800" b="0" dirty="0">
                <a:solidFill>
                  <a:srgbClr val="454545"/>
                </a:solidFill>
                <a:latin typeface=".SFUIText"/>
              </a:rPr>
              <a:t>HPV </a:t>
            </a:r>
            <a:r>
              <a:rPr lang="fa-IR" sz="2800" b="0" dirty="0">
                <a:solidFill>
                  <a:srgbClr val="454545"/>
                </a:solidFill>
                <a:latin typeface=".ArabicUIText-Regular"/>
              </a:rPr>
              <a:t>در</a:t>
            </a:r>
            <a:r>
              <a:rPr lang="fa-IR" sz="2800" b="0" dirty="0">
                <a:solidFill>
                  <a:srgbClr val="454545"/>
                </a:solidFill>
                <a:latin typeface=".SFUIText"/>
              </a:rPr>
              <a:t> </a:t>
            </a:r>
            <a:r>
              <a:rPr lang="fa-IR" sz="2800" b="0" dirty="0">
                <a:solidFill>
                  <a:srgbClr val="454545"/>
                </a:solidFill>
                <a:latin typeface=".ArabicUIText-Regular"/>
              </a:rPr>
              <a:t>دوران</a:t>
            </a:r>
            <a:r>
              <a:rPr lang="fa-IR" sz="2800" b="0" dirty="0">
                <a:solidFill>
                  <a:srgbClr val="454545"/>
                </a:solidFill>
                <a:latin typeface=".SFUIText"/>
              </a:rPr>
              <a:t> </a:t>
            </a:r>
            <a:r>
              <a:rPr lang="fa-IR" sz="2800" b="0" dirty="0">
                <a:solidFill>
                  <a:srgbClr val="454545"/>
                </a:solidFill>
                <a:latin typeface=".ArabicUIText-Regular"/>
              </a:rPr>
              <a:t>بارداری</a:t>
            </a:r>
            <a:r>
              <a:rPr lang="fa-IR" sz="2800" b="0" dirty="0">
                <a:solidFill>
                  <a:srgbClr val="454545"/>
                </a:solidFill>
                <a:latin typeface=".SFUIText"/>
              </a:rPr>
              <a:t> </a:t>
            </a:r>
            <a:r>
              <a:rPr lang="fa-IR" sz="2800" b="0" dirty="0">
                <a:solidFill>
                  <a:srgbClr val="454545"/>
                </a:solidFill>
                <a:latin typeface=".ArabicUIText-Regular"/>
              </a:rPr>
              <a:t>به</a:t>
            </a:r>
            <a:r>
              <a:rPr lang="fa-IR" sz="2800" b="0" dirty="0">
                <a:solidFill>
                  <a:srgbClr val="454545"/>
                </a:solidFill>
                <a:latin typeface=".SFUIText"/>
              </a:rPr>
              <a:t> </a:t>
            </a:r>
            <a:r>
              <a:rPr lang="fa-IR" sz="2800" b="0" dirty="0">
                <a:solidFill>
                  <a:srgbClr val="454545"/>
                </a:solidFill>
                <a:latin typeface=".ArabicUIText-Regular"/>
              </a:rPr>
              <a:t>دلیل</a:t>
            </a:r>
            <a:r>
              <a:rPr lang="fa-IR" sz="2800" b="0" dirty="0">
                <a:solidFill>
                  <a:srgbClr val="454545"/>
                </a:solidFill>
                <a:latin typeface=".SFUIText"/>
              </a:rPr>
              <a:t> </a:t>
            </a:r>
            <a:r>
              <a:rPr lang="fa-IR" sz="2800" b="0" dirty="0">
                <a:solidFill>
                  <a:srgbClr val="454545"/>
                </a:solidFill>
                <a:latin typeface=".ArabicUIText-Regular"/>
              </a:rPr>
              <a:t>اطلاعات</a:t>
            </a:r>
            <a:r>
              <a:rPr lang="fa-IR" sz="2800" b="0" dirty="0">
                <a:solidFill>
                  <a:srgbClr val="454545"/>
                </a:solidFill>
                <a:latin typeface=".SFUIText"/>
              </a:rPr>
              <a:t> </a:t>
            </a:r>
            <a:r>
              <a:rPr lang="fa-IR" sz="2800" b="0" dirty="0">
                <a:solidFill>
                  <a:srgbClr val="454545"/>
                </a:solidFill>
                <a:latin typeface=".ArabicUIText-Regular"/>
              </a:rPr>
              <a:t>محدود</a:t>
            </a:r>
            <a:r>
              <a:rPr lang="fa-IR" sz="2800" b="0" dirty="0">
                <a:solidFill>
                  <a:srgbClr val="454545"/>
                </a:solidFill>
                <a:latin typeface=".SFUIText"/>
              </a:rPr>
              <a:t> </a:t>
            </a:r>
            <a:r>
              <a:rPr lang="fa-IR" sz="2800" b="0" dirty="0">
                <a:solidFill>
                  <a:srgbClr val="454545"/>
                </a:solidFill>
                <a:latin typeface=".ArabicUIText-Regular"/>
              </a:rPr>
              <a:t>در</a:t>
            </a:r>
            <a:r>
              <a:rPr lang="fa-IR" sz="2800" b="0" dirty="0">
                <a:solidFill>
                  <a:srgbClr val="454545"/>
                </a:solidFill>
                <a:latin typeface=".SFUIText"/>
              </a:rPr>
              <a:t> </a:t>
            </a:r>
            <a:r>
              <a:rPr lang="fa-IR" sz="2800" b="0" dirty="0">
                <a:solidFill>
                  <a:srgbClr val="454545"/>
                </a:solidFill>
                <a:latin typeface=".ArabicUIText-Regular"/>
              </a:rPr>
              <a:t>مورد</a:t>
            </a:r>
            <a:r>
              <a:rPr lang="fa-IR" sz="2800" b="0" dirty="0">
                <a:solidFill>
                  <a:srgbClr val="454545"/>
                </a:solidFill>
                <a:latin typeface=".SFUIText"/>
              </a:rPr>
              <a:t> </a:t>
            </a:r>
            <a:r>
              <a:rPr lang="fa-IR" sz="2800" b="0" dirty="0">
                <a:solidFill>
                  <a:srgbClr val="454545"/>
                </a:solidFill>
                <a:latin typeface=".ArabicUIText-Regular"/>
              </a:rPr>
              <a:t>ایمنی</a:t>
            </a:r>
            <a:r>
              <a:rPr lang="fa-IR" sz="2800" b="0" dirty="0">
                <a:solidFill>
                  <a:srgbClr val="454545"/>
                </a:solidFill>
                <a:latin typeface=".SFUIText"/>
              </a:rPr>
              <a:t> </a:t>
            </a:r>
            <a:r>
              <a:rPr lang="fa-IR" sz="2800" b="0" dirty="0">
                <a:solidFill>
                  <a:srgbClr val="454545"/>
                </a:solidFill>
                <a:latin typeface=".ArabicUIText-Regular"/>
              </a:rPr>
              <a:t>اجتناب</a:t>
            </a:r>
            <a:r>
              <a:rPr lang="fa-IR" sz="2800" b="0" dirty="0">
                <a:solidFill>
                  <a:srgbClr val="454545"/>
                </a:solidFill>
                <a:latin typeface=".SFUIText"/>
              </a:rPr>
              <a:t> </a:t>
            </a:r>
            <a:r>
              <a:rPr lang="fa-IR" sz="2800" b="0" dirty="0">
                <a:solidFill>
                  <a:srgbClr val="454545"/>
                </a:solidFill>
                <a:latin typeface=".ArabicUIText-Regular"/>
              </a:rPr>
              <a:t>ناپذیر</a:t>
            </a:r>
            <a:r>
              <a:rPr lang="fa-IR" sz="2800" b="0" dirty="0">
                <a:solidFill>
                  <a:srgbClr val="454545"/>
                </a:solidFill>
                <a:latin typeface=".SFUIText"/>
              </a:rPr>
              <a:t> </a:t>
            </a:r>
            <a:r>
              <a:rPr lang="fa-IR" sz="2800" b="0" dirty="0">
                <a:solidFill>
                  <a:srgbClr val="454545"/>
                </a:solidFill>
                <a:latin typeface=".ArabicUIText-Regular"/>
              </a:rPr>
              <a:t>است</a:t>
            </a:r>
            <a:r>
              <a:rPr lang="fa-IR" sz="2800" b="0" dirty="0">
                <a:solidFill>
                  <a:srgbClr val="454545"/>
                </a:solidFill>
                <a:latin typeface=".SFUIText"/>
              </a:rPr>
              <a:t>. </a:t>
            </a:r>
            <a:r>
              <a:rPr lang="fa-IR" sz="2800" b="0" dirty="0">
                <a:solidFill>
                  <a:srgbClr val="454545"/>
                </a:solidFill>
                <a:latin typeface=".ArabicUIText-Regular"/>
              </a:rPr>
              <a:t>با</a:t>
            </a:r>
            <a:r>
              <a:rPr lang="fa-IR" sz="2800" b="0" dirty="0">
                <a:solidFill>
                  <a:srgbClr val="454545"/>
                </a:solidFill>
                <a:latin typeface=".SFUIText"/>
              </a:rPr>
              <a:t> </a:t>
            </a:r>
            <a:r>
              <a:rPr lang="fa-IR" sz="2800" b="0" dirty="0">
                <a:solidFill>
                  <a:srgbClr val="454545"/>
                </a:solidFill>
                <a:latin typeface=".ArabicUIText-Regular"/>
              </a:rPr>
              <a:t>این</a:t>
            </a:r>
            <a:r>
              <a:rPr lang="fa-IR" sz="2800" b="0" dirty="0">
                <a:solidFill>
                  <a:srgbClr val="454545"/>
                </a:solidFill>
                <a:latin typeface=".SFUIText"/>
              </a:rPr>
              <a:t> </a:t>
            </a:r>
            <a:r>
              <a:rPr lang="fa-IR" sz="2800" b="0" dirty="0">
                <a:solidFill>
                  <a:srgbClr val="454545"/>
                </a:solidFill>
                <a:latin typeface=".ArabicUIText-Regular"/>
              </a:rPr>
              <a:t>حال،</a:t>
            </a:r>
            <a:r>
              <a:rPr lang="fa-IR" sz="2800" b="0" dirty="0">
                <a:solidFill>
                  <a:srgbClr val="454545"/>
                </a:solidFill>
                <a:latin typeface=".SFUIText"/>
              </a:rPr>
              <a:t> </a:t>
            </a:r>
            <a:r>
              <a:rPr lang="fa-IR" sz="2800" b="0" dirty="0">
                <a:solidFill>
                  <a:srgbClr val="454545"/>
                </a:solidFill>
                <a:latin typeface=".ArabicUIText-Regular"/>
              </a:rPr>
              <a:t>داده</a:t>
            </a:r>
            <a:r>
              <a:rPr lang="fa-IR" sz="2800" b="0" dirty="0">
                <a:solidFill>
                  <a:srgbClr val="454545"/>
                </a:solidFill>
                <a:latin typeface=".SFUIText"/>
              </a:rPr>
              <a:t> </a:t>
            </a:r>
            <a:r>
              <a:rPr lang="fa-IR" sz="2800" b="0" dirty="0">
                <a:solidFill>
                  <a:srgbClr val="454545"/>
                </a:solidFill>
                <a:latin typeface=".ArabicUIText-Regular"/>
              </a:rPr>
              <a:t>های</a:t>
            </a:r>
            <a:r>
              <a:rPr lang="fa-IR" sz="2800" b="0" dirty="0">
                <a:solidFill>
                  <a:srgbClr val="454545"/>
                </a:solidFill>
                <a:latin typeface=".SFUIText"/>
              </a:rPr>
              <a:t> </a:t>
            </a:r>
            <a:r>
              <a:rPr lang="fa-IR" sz="2800" b="0" dirty="0">
                <a:solidFill>
                  <a:srgbClr val="454545"/>
                </a:solidFill>
                <a:latin typeface=".ArabicUIText-Regular"/>
              </a:rPr>
              <a:t>ناخواسته</a:t>
            </a:r>
            <a:r>
              <a:rPr lang="fa-IR" sz="2800" b="0" dirty="0">
                <a:solidFill>
                  <a:srgbClr val="454545"/>
                </a:solidFill>
                <a:latin typeface=".SFUIText"/>
              </a:rPr>
              <a:t> </a:t>
            </a:r>
            <a:r>
              <a:rPr lang="fa-IR" sz="2800" b="0" dirty="0">
                <a:solidFill>
                  <a:srgbClr val="454545"/>
                </a:solidFill>
                <a:latin typeface=".ArabicUIText-Regular"/>
              </a:rPr>
              <a:t>استفاده</a:t>
            </a:r>
            <a:r>
              <a:rPr lang="fa-IR" sz="2800" b="0" dirty="0">
                <a:solidFill>
                  <a:srgbClr val="454545"/>
                </a:solidFill>
                <a:latin typeface=".SFUIText"/>
              </a:rPr>
              <a:t> </a:t>
            </a:r>
            <a:r>
              <a:rPr lang="fa-IR" sz="2800" b="0" dirty="0">
                <a:solidFill>
                  <a:srgbClr val="454545"/>
                </a:solidFill>
                <a:latin typeface=".ArabicUIText-Regular"/>
              </a:rPr>
              <a:t>از</a:t>
            </a:r>
            <a:r>
              <a:rPr lang="fa-IR" sz="2800" b="0" dirty="0">
                <a:solidFill>
                  <a:srgbClr val="454545"/>
                </a:solidFill>
                <a:latin typeface=".SFUIText"/>
              </a:rPr>
              <a:t> </a:t>
            </a:r>
            <a:r>
              <a:rPr lang="fa-IR" sz="2800" b="0" dirty="0">
                <a:solidFill>
                  <a:srgbClr val="454545"/>
                </a:solidFill>
                <a:latin typeface=".ArabicUIText-Regular"/>
              </a:rPr>
              <a:t>این</a:t>
            </a:r>
            <a:r>
              <a:rPr lang="fa-IR" sz="2800" b="0" dirty="0">
                <a:solidFill>
                  <a:srgbClr val="454545"/>
                </a:solidFill>
                <a:latin typeface=".SFUIText"/>
              </a:rPr>
              <a:t> </a:t>
            </a:r>
            <a:r>
              <a:rPr lang="fa-IR" sz="2800" b="0" dirty="0">
                <a:solidFill>
                  <a:srgbClr val="454545"/>
                </a:solidFill>
                <a:latin typeface=".ArabicUIText-Regular"/>
              </a:rPr>
              <a:t>واکسن</a:t>
            </a:r>
            <a:r>
              <a:rPr lang="fa-IR" sz="2800" b="0" dirty="0">
                <a:solidFill>
                  <a:srgbClr val="454545"/>
                </a:solidFill>
                <a:latin typeface=".SFUIText"/>
              </a:rPr>
              <a:t> </a:t>
            </a:r>
            <a:r>
              <a:rPr lang="fa-IR" sz="2800" b="0" dirty="0">
                <a:solidFill>
                  <a:srgbClr val="454545"/>
                </a:solidFill>
                <a:latin typeface=".ArabicUIText-Regular"/>
              </a:rPr>
              <a:t>به</a:t>
            </a:r>
            <a:r>
              <a:rPr lang="fa-IR" sz="2800" b="0" dirty="0">
                <a:solidFill>
                  <a:srgbClr val="454545"/>
                </a:solidFill>
                <a:latin typeface=".SFUIText"/>
              </a:rPr>
              <a:t> </a:t>
            </a:r>
            <a:r>
              <a:rPr lang="fa-IR" sz="2800" b="0" dirty="0">
                <a:solidFill>
                  <a:srgbClr val="454545"/>
                </a:solidFill>
                <a:latin typeface=".ArabicUIText-Regular"/>
              </a:rPr>
              <a:t>طور</a:t>
            </a:r>
            <a:r>
              <a:rPr lang="fa-IR" sz="2800" b="0" dirty="0">
                <a:solidFill>
                  <a:srgbClr val="454545"/>
                </a:solidFill>
                <a:latin typeface=".SFUIText"/>
              </a:rPr>
              <a:t> </a:t>
            </a:r>
            <a:r>
              <a:rPr lang="fa-IR" sz="2800" b="0" dirty="0">
                <a:solidFill>
                  <a:srgbClr val="454545"/>
                </a:solidFill>
                <a:latin typeface=".ArabicUIText-Regular"/>
              </a:rPr>
              <a:t>فزاینده</a:t>
            </a:r>
            <a:r>
              <a:rPr lang="fa-IR" sz="2800" b="0" dirty="0">
                <a:solidFill>
                  <a:srgbClr val="454545"/>
                </a:solidFill>
                <a:latin typeface=".SFUIText"/>
              </a:rPr>
              <a:t> </a:t>
            </a:r>
            <a:r>
              <a:rPr lang="fa-IR" sz="2800" b="0" dirty="0">
                <a:solidFill>
                  <a:srgbClr val="454545"/>
                </a:solidFill>
                <a:latin typeface=".ArabicUIText-Regular"/>
              </a:rPr>
              <a:t>ای</a:t>
            </a:r>
            <a:r>
              <a:rPr lang="fa-IR" sz="2800" b="0" dirty="0">
                <a:solidFill>
                  <a:srgbClr val="454545"/>
                </a:solidFill>
                <a:latin typeface=".SFUIText"/>
              </a:rPr>
              <a:t> </a:t>
            </a:r>
            <a:r>
              <a:rPr lang="fa-IR" sz="2800" b="0" dirty="0">
                <a:solidFill>
                  <a:srgbClr val="454545"/>
                </a:solidFill>
                <a:latin typeface=".ArabicUIText-Regular"/>
              </a:rPr>
              <a:t>در</a:t>
            </a:r>
            <a:r>
              <a:rPr lang="fa-IR" sz="2800" b="0" dirty="0">
                <a:solidFill>
                  <a:srgbClr val="454545"/>
                </a:solidFill>
                <a:latin typeface=".SFUIText"/>
              </a:rPr>
              <a:t> </a:t>
            </a:r>
            <a:r>
              <a:rPr lang="fa-IR" sz="2800" b="0" dirty="0">
                <a:solidFill>
                  <a:srgbClr val="454545"/>
                </a:solidFill>
                <a:latin typeface=".ArabicUIText-Regular"/>
              </a:rPr>
              <a:t>دسترس</a:t>
            </a:r>
            <a:r>
              <a:rPr lang="fa-IR" sz="2800" b="0" dirty="0">
                <a:solidFill>
                  <a:srgbClr val="454545"/>
                </a:solidFill>
                <a:latin typeface=".SFUIText"/>
              </a:rPr>
              <a:t> </a:t>
            </a:r>
            <a:r>
              <a:rPr lang="fa-IR" sz="2800" b="0" dirty="0">
                <a:solidFill>
                  <a:srgbClr val="454545"/>
                </a:solidFill>
                <a:latin typeface=".ArabicUIText-Regular"/>
              </a:rPr>
              <a:t>و</a:t>
            </a:r>
            <a:r>
              <a:rPr lang="fa-IR" sz="2800" b="0" dirty="0">
                <a:solidFill>
                  <a:srgbClr val="454545"/>
                </a:solidFill>
                <a:latin typeface=".SFUIText"/>
              </a:rPr>
              <a:t> </a:t>
            </a:r>
            <a:r>
              <a:rPr lang="fa-IR" sz="2800" b="0" dirty="0">
                <a:solidFill>
                  <a:srgbClr val="454545"/>
                </a:solidFill>
                <a:latin typeface=".ArabicUIText-Regular"/>
              </a:rPr>
              <a:t>مطمئن</a:t>
            </a:r>
            <a:r>
              <a:rPr lang="fa-IR" sz="2800" b="0" dirty="0">
                <a:solidFill>
                  <a:srgbClr val="454545"/>
                </a:solidFill>
                <a:latin typeface=".SFUIText"/>
              </a:rPr>
              <a:t> </a:t>
            </a:r>
            <a:r>
              <a:rPr lang="fa-IR" sz="2800" b="0" dirty="0">
                <a:solidFill>
                  <a:srgbClr val="454545"/>
                </a:solidFill>
                <a:latin typeface=".ArabicUIText-Regular"/>
              </a:rPr>
              <a:t>هستند</a:t>
            </a:r>
            <a:endParaRPr lang="en-US" sz="2800" dirty="0"/>
          </a:p>
        </p:txBody>
      </p:sp>
    </p:spTree>
    <p:extLst>
      <p:ext uri="{BB962C8B-B14F-4D97-AF65-F5344CB8AC3E}">
        <p14:creationId xmlns:p14="http://schemas.microsoft.com/office/powerpoint/2010/main" val="383681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DBFB5BF-9352-044A-91DF-005AC4E96129}"/>
              </a:ext>
            </a:extLst>
          </p:cNvPr>
          <p:cNvSpPr txBox="1"/>
          <p:nvPr/>
        </p:nvSpPr>
        <p:spPr>
          <a:xfrm>
            <a:off x="864971" y="840254"/>
            <a:ext cx="9542161" cy="3539430"/>
          </a:xfrm>
          <a:prstGeom prst="rect">
            <a:avLst/>
          </a:prstGeom>
          <a:noFill/>
        </p:spPr>
        <p:txBody>
          <a:bodyPr wrap="square">
            <a:spAutoFit/>
          </a:bodyPr>
          <a:lstStyle/>
          <a:p>
            <a:pPr algn="justLow" rtl="1"/>
            <a:r>
              <a:rPr lang="fa-IR" sz="3200" b="1" dirty="0">
                <a:solidFill>
                  <a:srgbClr val="454545"/>
                </a:solidFill>
                <a:latin typeface=".ArabicUIDisplay-Bold"/>
              </a:rPr>
              <a:t>بررسی</a:t>
            </a:r>
            <a:r>
              <a:rPr lang="fa-IR" sz="3200" b="1" dirty="0">
                <a:solidFill>
                  <a:srgbClr val="454545"/>
                </a:solidFill>
                <a:latin typeface=".SFUIDisplay-Bold"/>
              </a:rPr>
              <a:t> </a:t>
            </a:r>
            <a:r>
              <a:rPr lang="fa-IR" sz="3200" b="1" dirty="0">
                <a:solidFill>
                  <a:srgbClr val="454545"/>
                </a:solidFill>
                <a:latin typeface=".ArabicUIDisplay-Bold"/>
              </a:rPr>
              <a:t>سرطان</a:t>
            </a:r>
            <a:r>
              <a:rPr lang="fa-IR" sz="3200" b="1" dirty="0">
                <a:solidFill>
                  <a:srgbClr val="454545"/>
                </a:solidFill>
                <a:latin typeface=".SFUIDisplay-Bold"/>
              </a:rPr>
              <a:t> </a:t>
            </a:r>
            <a:r>
              <a:rPr lang="fa-IR" sz="3200" b="1" dirty="0">
                <a:solidFill>
                  <a:srgbClr val="454545"/>
                </a:solidFill>
                <a:latin typeface=".ArabicUIDisplay-Bold"/>
              </a:rPr>
              <a:t>سرویکس</a:t>
            </a:r>
            <a:endParaRPr lang="en-US" sz="3200" b="1" dirty="0">
              <a:solidFill>
                <a:srgbClr val="454545"/>
              </a:solidFill>
              <a:latin typeface=".ArabicUIDisplay-Bold"/>
            </a:endParaRPr>
          </a:p>
          <a:p>
            <a:pPr algn="justLow" rtl="1"/>
            <a:r>
              <a:rPr lang="fa-IR" sz="3200" b="1" dirty="0">
                <a:solidFill>
                  <a:srgbClr val="454545"/>
                </a:solidFill>
                <a:latin typeface=".SFUIDisplay-Bold"/>
              </a:rPr>
              <a:t> </a:t>
            </a:r>
            <a:r>
              <a:rPr lang="fa-IR" sz="3200" b="0" dirty="0">
                <a:solidFill>
                  <a:srgbClr val="454545"/>
                </a:solidFill>
                <a:latin typeface=".ArabicUIText-Regular"/>
              </a:rPr>
              <a:t>اسمیر</a:t>
            </a:r>
            <a:r>
              <a:rPr lang="fa-IR" sz="3200" b="0" dirty="0">
                <a:solidFill>
                  <a:srgbClr val="454545"/>
                </a:solidFill>
                <a:latin typeface=".SFUIText"/>
              </a:rPr>
              <a:t> </a:t>
            </a:r>
            <a:r>
              <a:rPr lang="fa-IR" sz="3200" b="0" dirty="0">
                <a:solidFill>
                  <a:srgbClr val="454545"/>
                </a:solidFill>
                <a:latin typeface=".ArabicUIText-Regular"/>
              </a:rPr>
              <a:t>پاپانیکلاو</a:t>
            </a:r>
            <a:r>
              <a:rPr lang="fa-IR" sz="3200" b="0" dirty="0">
                <a:solidFill>
                  <a:srgbClr val="454545"/>
                </a:solidFill>
                <a:latin typeface=".SFUIText"/>
              </a:rPr>
              <a:t> (</a:t>
            </a:r>
            <a:r>
              <a:rPr lang="fa-IR" sz="3200" b="0" dirty="0">
                <a:solidFill>
                  <a:srgbClr val="454545"/>
                </a:solidFill>
                <a:latin typeface=".ArabicUIText-Regular"/>
              </a:rPr>
              <a:t>تست</a:t>
            </a:r>
            <a:r>
              <a:rPr lang="fa-IR" sz="3200" b="0" dirty="0">
                <a:solidFill>
                  <a:srgbClr val="454545"/>
                </a:solidFill>
                <a:latin typeface=".SFUIText"/>
              </a:rPr>
              <a:t> </a:t>
            </a:r>
            <a:r>
              <a:rPr lang="fa-IR" sz="3200" b="0" dirty="0">
                <a:solidFill>
                  <a:srgbClr val="454545"/>
                </a:solidFill>
                <a:latin typeface=".ArabicUIText-Regular"/>
              </a:rPr>
              <a:t>پاپ</a:t>
            </a:r>
            <a:r>
              <a:rPr lang="fa-IR" sz="3200" b="0" dirty="0">
                <a:solidFill>
                  <a:srgbClr val="454545"/>
                </a:solidFill>
                <a:latin typeface=".SFUIText"/>
              </a:rPr>
              <a:t>) </a:t>
            </a:r>
            <a:r>
              <a:rPr lang="fa-IR" sz="3200" b="0" dirty="0">
                <a:solidFill>
                  <a:srgbClr val="454545"/>
                </a:solidFill>
                <a:latin typeface=".ArabicUIText-Regular"/>
              </a:rPr>
              <a:t>و</a:t>
            </a:r>
            <a:r>
              <a:rPr lang="fa-IR" sz="3200" b="0" dirty="0">
                <a:solidFill>
                  <a:srgbClr val="454545"/>
                </a:solidFill>
                <a:latin typeface=".SFUIText"/>
              </a:rPr>
              <a:t> </a:t>
            </a:r>
            <a:r>
              <a:rPr lang="fa-IR" sz="3200" b="0" dirty="0">
                <a:solidFill>
                  <a:srgbClr val="454545"/>
                </a:solidFill>
                <a:latin typeface=".ArabicUIText-Regular"/>
              </a:rPr>
              <a:t>آزمایش</a:t>
            </a:r>
            <a:r>
              <a:rPr lang="fa-IR" sz="3200" b="0" dirty="0">
                <a:solidFill>
                  <a:srgbClr val="454545"/>
                </a:solidFill>
                <a:latin typeface=".SFUIText"/>
              </a:rPr>
              <a:t> </a:t>
            </a:r>
            <a:r>
              <a:rPr lang="fa-IR" sz="3200" b="0" dirty="0">
                <a:solidFill>
                  <a:srgbClr val="454545"/>
                </a:solidFill>
                <a:latin typeface=".ArabicUIText-Regular"/>
              </a:rPr>
              <a:t>ویروسی</a:t>
            </a:r>
            <a:r>
              <a:rPr lang="fa-IR" sz="3200" b="0" dirty="0">
                <a:solidFill>
                  <a:srgbClr val="454545"/>
                </a:solidFill>
                <a:latin typeface=".SFUIText"/>
              </a:rPr>
              <a:t> </a:t>
            </a:r>
            <a:r>
              <a:rPr lang="fa-IR" sz="3200" b="0" dirty="0">
                <a:solidFill>
                  <a:srgbClr val="454545"/>
                </a:solidFill>
                <a:latin typeface=".ArabicUIText-Regular"/>
              </a:rPr>
              <a:t>پاپیلومای</a:t>
            </a:r>
            <a:r>
              <a:rPr lang="fa-IR" sz="3200" b="0" dirty="0">
                <a:solidFill>
                  <a:srgbClr val="454545"/>
                </a:solidFill>
                <a:latin typeface=".SFUIText"/>
              </a:rPr>
              <a:t> </a:t>
            </a:r>
            <a:r>
              <a:rPr lang="fa-IR" sz="3200" b="0" dirty="0">
                <a:solidFill>
                  <a:srgbClr val="454545"/>
                </a:solidFill>
                <a:latin typeface=".ArabicUIText-Regular"/>
              </a:rPr>
              <a:t>انسانی</a:t>
            </a:r>
            <a:r>
              <a:rPr lang="fa-IR" sz="3200" b="0" dirty="0">
                <a:solidFill>
                  <a:srgbClr val="454545"/>
                </a:solidFill>
                <a:latin typeface=".SFUIText"/>
              </a:rPr>
              <a:t> </a:t>
            </a:r>
            <a:r>
              <a:rPr lang="en-US" sz="3200" b="0" dirty="0">
                <a:solidFill>
                  <a:srgbClr val="454545"/>
                </a:solidFill>
                <a:latin typeface=".SFUIText"/>
              </a:rPr>
              <a:t>HPV) </a:t>
            </a:r>
            <a:r>
              <a:rPr lang="fa-IR" sz="3200" dirty="0">
                <a:solidFill>
                  <a:srgbClr val="454545"/>
                </a:solidFill>
                <a:latin typeface=".ArabicUIText-Regular"/>
              </a:rPr>
              <a:t>)</a:t>
            </a:r>
            <a:r>
              <a:rPr lang="fa-IR" sz="3200" b="0" dirty="0">
                <a:solidFill>
                  <a:srgbClr val="454545"/>
                </a:solidFill>
                <a:latin typeface=".ArabicUIText-Regular"/>
              </a:rPr>
              <a:t>ازمایشاتی</a:t>
            </a:r>
            <a:r>
              <a:rPr lang="fa-IR" sz="3200" b="0" dirty="0">
                <a:solidFill>
                  <a:srgbClr val="454545"/>
                </a:solidFill>
                <a:latin typeface=".SFUIText"/>
              </a:rPr>
              <a:t> </a:t>
            </a:r>
            <a:r>
              <a:rPr lang="fa-IR" sz="3200" b="0" dirty="0">
                <a:solidFill>
                  <a:srgbClr val="454545"/>
                </a:solidFill>
                <a:latin typeface=".ArabicUIText-Regular"/>
              </a:rPr>
              <a:t>است</a:t>
            </a:r>
            <a:r>
              <a:rPr lang="fa-IR" sz="3200" b="0" dirty="0">
                <a:solidFill>
                  <a:srgbClr val="454545"/>
                </a:solidFill>
                <a:latin typeface=".SFUIText"/>
              </a:rPr>
              <a:t> </a:t>
            </a:r>
            <a:r>
              <a:rPr lang="fa-IR" sz="3200" b="0" dirty="0">
                <a:solidFill>
                  <a:srgbClr val="454545"/>
                </a:solidFill>
                <a:latin typeface=".ArabicUIText-Regular"/>
              </a:rPr>
              <a:t>که</a:t>
            </a:r>
            <a:r>
              <a:rPr lang="fa-IR" sz="3200" b="0" dirty="0">
                <a:solidFill>
                  <a:srgbClr val="454545"/>
                </a:solidFill>
                <a:latin typeface=".SFUIText"/>
              </a:rPr>
              <a:t> </a:t>
            </a:r>
            <a:r>
              <a:rPr lang="fa-IR" sz="3200" b="0" dirty="0">
                <a:solidFill>
                  <a:srgbClr val="454545"/>
                </a:solidFill>
                <a:latin typeface=".ArabicUIText-Regular"/>
              </a:rPr>
              <a:t>برای</a:t>
            </a:r>
            <a:r>
              <a:rPr lang="fa-IR" sz="3200" b="0" dirty="0">
                <a:solidFill>
                  <a:srgbClr val="454545"/>
                </a:solidFill>
                <a:latin typeface=".SFUIText"/>
              </a:rPr>
              <a:t> </a:t>
            </a:r>
            <a:r>
              <a:rPr lang="fa-IR" sz="3200" b="0" dirty="0">
                <a:solidFill>
                  <a:srgbClr val="454545"/>
                </a:solidFill>
                <a:latin typeface=".ArabicUIText-Regular"/>
              </a:rPr>
              <a:t>زنان</a:t>
            </a:r>
            <a:r>
              <a:rPr lang="fa-IR" sz="3200" b="0" dirty="0">
                <a:solidFill>
                  <a:srgbClr val="454545"/>
                </a:solidFill>
                <a:latin typeface=".SFUIText"/>
              </a:rPr>
              <a:t> </a:t>
            </a:r>
            <a:r>
              <a:rPr lang="fa-IR" sz="3200" b="0" dirty="0">
                <a:solidFill>
                  <a:srgbClr val="454545"/>
                </a:solidFill>
                <a:latin typeface=".ArabicUIText-Regular"/>
              </a:rPr>
              <a:t>پیش</a:t>
            </a:r>
            <a:r>
              <a:rPr lang="fa-IR" sz="3200" b="0" dirty="0">
                <a:solidFill>
                  <a:srgbClr val="454545"/>
                </a:solidFill>
                <a:latin typeface=".SFUIText"/>
              </a:rPr>
              <a:t> </a:t>
            </a:r>
            <a:r>
              <a:rPr lang="fa-IR" sz="3200" b="0" dirty="0">
                <a:solidFill>
                  <a:srgbClr val="454545"/>
                </a:solidFill>
                <a:latin typeface=".ArabicUIText-Regular"/>
              </a:rPr>
              <a:t>سرطانی</a:t>
            </a:r>
            <a:r>
              <a:rPr lang="fa-IR" sz="3200" b="0" dirty="0">
                <a:solidFill>
                  <a:srgbClr val="454545"/>
                </a:solidFill>
                <a:latin typeface=".SFUIText"/>
              </a:rPr>
              <a:t> </a:t>
            </a:r>
            <a:r>
              <a:rPr lang="fa-IR" sz="3200" b="0" dirty="0">
                <a:solidFill>
                  <a:srgbClr val="454545"/>
                </a:solidFill>
                <a:latin typeface=".ArabicUIText-Regular"/>
              </a:rPr>
              <a:t>یا</a:t>
            </a:r>
            <a:r>
              <a:rPr lang="fa-IR" sz="3200" b="0" dirty="0">
                <a:solidFill>
                  <a:srgbClr val="454545"/>
                </a:solidFill>
                <a:latin typeface=".SFUIText"/>
              </a:rPr>
              <a:t> </a:t>
            </a:r>
            <a:r>
              <a:rPr lang="fa-IR" sz="3200" b="0" dirty="0">
                <a:solidFill>
                  <a:srgbClr val="454545"/>
                </a:solidFill>
                <a:latin typeface=".ArabicUIText-Regular"/>
              </a:rPr>
              <a:t>سرطان</a:t>
            </a:r>
            <a:r>
              <a:rPr lang="fa-IR" sz="3200" b="0" dirty="0">
                <a:solidFill>
                  <a:srgbClr val="454545"/>
                </a:solidFill>
                <a:latin typeface=".SFUIText"/>
              </a:rPr>
              <a:t> </a:t>
            </a:r>
            <a:r>
              <a:rPr lang="fa-IR" sz="3200" b="0" dirty="0">
                <a:solidFill>
                  <a:srgbClr val="454545"/>
                </a:solidFill>
                <a:latin typeface=".ArabicUIText-Regular"/>
              </a:rPr>
              <a:t>سرویکس</a:t>
            </a:r>
            <a:r>
              <a:rPr lang="fa-IR" sz="3200" b="0" dirty="0">
                <a:solidFill>
                  <a:srgbClr val="454545"/>
                </a:solidFill>
                <a:latin typeface=".SFUIText"/>
              </a:rPr>
              <a:t> </a:t>
            </a:r>
            <a:r>
              <a:rPr lang="fa-IR" sz="3200" b="0" dirty="0">
                <a:solidFill>
                  <a:srgbClr val="454545"/>
                </a:solidFill>
                <a:latin typeface=".ArabicUIText-Regular"/>
              </a:rPr>
              <a:t>استفاده</a:t>
            </a:r>
            <a:r>
              <a:rPr lang="fa-IR" sz="3200" b="0" dirty="0">
                <a:solidFill>
                  <a:srgbClr val="454545"/>
                </a:solidFill>
                <a:latin typeface=".SFUIText"/>
              </a:rPr>
              <a:t> </a:t>
            </a:r>
            <a:r>
              <a:rPr lang="fa-IR" sz="3200" b="0" dirty="0">
                <a:solidFill>
                  <a:srgbClr val="454545"/>
                </a:solidFill>
                <a:latin typeface=".ArabicUIText-Regular"/>
              </a:rPr>
              <a:t>می</a:t>
            </a:r>
            <a:r>
              <a:rPr lang="fa-IR" sz="3200" b="0" dirty="0">
                <a:solidFill>
                  <a:srgbClr val="454545"/>
                </a:solidFill>
                <a:latin typeface=".SFUIText"/>
              </a:rPr>
              <a:t> </a:t>
            </a:r>
            <a:r>
              <a:rPr lang="fa-IR" sz="3200" b="0" dirty="0">
                <a:solidFill>
                  <a:srgbClr val="454545"/>
                </a:solidFill>
                <a:latin typeface=".ArabicUIText-Regular"/>
              </a:rPr>
              <a:t>شود</a:t>
            </a:r>
            <a:r>
              <a:rPr lang="fa-IR" sz="3200" b="0" dirty="0" smtClean="0">
                <a:solidFill>
                  <a:srgbClr val="454545"/>
                </a:solidFill>
                <a:latin typeface=".SFUIText"/>
              </a:rPr>
              <a:t>.</a:t>
            </a:r>
          </a:p>
          <a:p>
            <a:pPr algn="justLow" rtl="1"/>
            <a:r>
              <a:rPr lang="fa-IR" sz="3200" b="0" dirty="0" smtClean="0">
                <a:solidFill>
                  <a:srgbClr val="454545"/>
                </a:solidFill>
                <a:latin typeface=".SFUIText"/>
              </a:rPr>
              <a:t> </a:t>
            </a:r>
            <a:r>
              <a:rPr lang="fa-IR" sz="3200" b="0" dirty="0">
                <a:solidFill>
                  <a:srgbClr val="454545"/>
                </a:solidFill>
                <a:latin typeface=".ArabicUIText-Regular"/>
              </a:rPr>
              <a:t>آزمایش</a:t>
            </a:r>
            <a:r>
              <a:rPr lang="fa-IR" sz="3200" b="0" dirty="0">
                <a:solidFill>
                  <a:srgbClr val="454545"/>
                </a:solidFill>
                <a:latin typeface=".SFUIText"/>
              </a:rPr>
              <a:t> </a:t>
            </a:r>
            <a:r>
              <a:rPr lang="fa-IR" sz="3200" b="0" dirty="0">
                <a:solidFill>
                  <a:srgbClr val="454545"/>
                </a:solidFill>
                <a:latin typeface=".ArabicUIText-Regular"/>
              </a:rPr>
              <a:t>های</a:t>
            </a:r>
            <a:r>
              <a:rPr lang="fa-IR" sz="3200" b="0" dirty="0">
                <a:solidFill>
                  <a:srgbClr val="454545"/>
                </a:solidFill>
                <a:latin typeface=".SFUIText"/>
              </a:rPr>
              <a:t> </a:t>
            </a:r>
            <a:r>
              <a:rPr lang="fa-IR" sz="3200" b="0" dirty="0">
                <a:solidFill>
                  <a:srgbClr val="454545"/>
                </a:solidFill>
                <a:latin typeface=".ArabicUIText-Regular"/>
              </a:rPr>
              <a:t>غربالگری</a:t>
            </a:r>
            <a:r>
              <a:rPr lang="fa-IR" sz="3200" b="0" dirty="0">
                <a:solidFill>
                  <a:srgbClr val="454545"/>
                </a:solidFill>
                <a:latin typeface=".SFUIText"/>
              </a:rPr>
              <a:t> </a:t>
            </a:r>
            <a:r>
              <a:rPr lang="fa-IR" sz="3200" b="0" dirty="0">
                <a:solidFill>
                  <a:srgbClr val="454545"/>
                </a:solidFill>
                <a:latin typeface=".ArabicUIText-Regular"/>
              </a:rPr>
              <a:t>سرطان</a:t>
            </a:r>
            <a:r>
              <a:rPr lang="fa-IR" sz="3200" b="0" dirty="0">
                <a:solidFill>
                  <a:srgbClr val="454545"/>
                </a:solidFill>
                <a:latin typeface=".SFUIText"/>
              </a:rPr>
              <a:t> </a:t>
            </a:r>
            <a:r>
              <a:rPr lang="fa-IR" sz="3200" b="0" dirty="0">
                <a:solidFill>
                  <a:srgbClr val="454545"/>
                </a:solidFill>
                <a:latin typeface=".ArabicUIText-Regular"/>
              </a:rPr>
              <a:t>دهانه</a:t>
            </a:r>
            <a:r>
              <a:rPr lang="fa-IR" sz="3200" b="0" dirty="0">
                <a:solidFill>
                  <a:srgbClr val="454545"/>
                </a:solidFill>
                <a:latin typeface=".SFUIText"/>
              </a:rPr>
              <a:t> </a:t>
            </a:r>
            <a:r>
              <a:rPr lang="fa-IR" sz="3200" b="0" dirty="0">
                <a:solidFill>
                  <a:srgbClr val="454545"/>
                </a:solidFill>
                <a:latin typeface=".ArabicUIText-Regular"/>
              </a:rPr>
              <a:t>رحم</a:t>
            </a:r>
            <a:r>
              <a:rPr lang="fa-IR" sz="3200" b="0" dirty="0">
                <a:solidFill>
                  <a:srgbClr val="454545"/>
                </a:solidFill>
                <a:latin typeface=".SFUIText"/>
              </a:rPr>
              <a:t> </a:t>
            </a:r>
            <a:r>
              <a:rPr lang="fa-IR" sz="3200" b="0" dirty="0">
                <a:solidFill>
                  <a:srgbClr val="454545"/>
                </a:solidFill>
                <a:latin typeface=".ArabicUIText-Regular"/>
              </a:rPr>
              <a:t>می</a:t>
            </a:r>
            <a:r>
              <a:rPr lang="fa-IR" sz="3200" b="0" dirty="0">
                <a:solidFill>
                  <a:srgbClr val="454545"/>
                </a:solidFill>
                <a:latin typeface=".SFUIText"/>
              </a:rPr>
              <a:t> </a:t>
            </a:r>
            <a:r>
              <a:rPr lang="fa-IR" sz="3200" b="0" dirty="0">
                <a:solidFill>
                  <a:srgbClr val="454545"/>
                </a:solidFill>
                <a:latin typeface=".ArabicUIText-Regular"/>
              </a:rPr>
              <a:t>توانند</a:t>
            </a:r>
            <a:r>
              <a:rPr lang="fa-IR" sz="3200" b="0" dirty="0">
                <a:solidFill>
                  <a:srgbClr val="454545"/>
                </a:solidFill>
                <a:latin typeface=".SFUIText"/>
              </a:rPr>
              <a:t> </a:t>
            </a:r>
            <a:r>
              <a:rPr lang="fa-IR" sz="3200" b="0" dirty="0">
                <a:solidFill>
                  <a:srgbClr val="454545"/>
                </a:solidFill>
                <a:latin typeface=".ArabicUIText-Regular"/>
              </a:rPr>
              <a:t>در</a:t>
            </a:r>
            <a:r>
              <a:rPr lang="fa-IR" sz="3200" b="0" dirty="0">
                <a:solidFill>
                  <a:srgbClr val="454545"/>
                </a:solidFill>
                <a:latin typeface=".SFUIText"/>
              </a:rPr>
              <a:t> </a:t>
            </a:r>
            <a:r>
              <a:rPr lang="fa-IR" sz="3200" b="0" dirty="0">
                <a:solidFill>
                  <a:srgbClr val="454545"/>
                </a:solidFill>
                <a:latin typeface=".ArabicUIText-Regular"/>
              </a:rPr>
              <a:t>مراحل</a:t>
            </a:r>
            <a:r>
              <a:rPr lang="fa-IR" sz="3200" b="0" dirty="0">
                <a:solidFill>
                  <a:srgbClr val="454545"/>
                </a:solidFill>
                <a:latin typeface=".SFUIText"/>
              </a:rPr>
              <a:t> </a:t>
            </a:r>
            <a:r>
              <a:rPr lang="fa-IR" sz="3200" b="0" dirty="0">
                <a:solidFill>
                  <a:srgbClr val="454545"/>
                </a:solidFill>
                <a:latin typeface=".ArabicUIText-Regular"/>
              </a:rPr>
              <a:t>اولیه</a:t>
            </a:r>
            <a:r>
              <a:rPr lang="fa-IR" sz="3200" b="0" dirty="0">
                <a:solidFill>
                  <a:srgbClr val="454545"/>
                </a:solidFill>
                <a:latin typeface=".SFUIText"/>
              </a:rPr>
              <a:t> </a:t>
            </a:r>
            <a:r>
              <a:rPr lang="fa-IR" sz="3200" b="0" dirty="0">
                <a:solidFill>
                  <a:srgbClr val="454545"/>
                </a:solidFill>
                <a:latin typeface=".ArabicUIText-Regular"/>
              </a:rPr>
              <a:t>درمان</a:t>
            </a:r>
            <a:r>
              <a:rPr lang="fa-IR" sz="3200" b="0" dirty="0">
                <a:solidFill>
                  <a:srgbClr val="454545"/>
                </a:solidFill>
                <a:latin typeface=".SFUIText"/>
              </a:rPr>
              <a:t> </a:t>
            </a:r>
            <a:r>
              <a:rPr lang="fa-IR" sz="3200" b="0" dirty="0">
                <a:solidFill>
                  <a:srgbClr val="454545"/>
                </a:solidFill>
                <a:latin typeface=".ArabicUIText-Regular"/>
              </a:rPr>
              <a:t>سرطان</a:t>
            </a:r>
            <a:r>
              <a:rPr lang="fa-IR" sz="3200" b="0" dirty="0">
                <a:solidFill>
                  <a:srgbClr val="454545"/>
                </a:solidFill>
                <a:latin typeface=".SFUIText"/>
              </a:rPr>
              <a:t> </a:t>
            </a:r>
            <a:r>
              <a:rPr lang="fa-IR" sz="3200" b="0" dirty="0">
                <a:solidFill>
                  <a:srgbClr val="454545"/>
                </a:solidFill>
                <a:latin typeface=".ArabicUIText-Regular"/>
              </a:rPr>
              <a:t>گردن</a:t>
            </a:r>
            <a:r>
              <a:rPr lang="fa-IR" sz="3200" b="0" dirty="0">
                <a:solidFill>
                  <a:srgbClr val="454545"/>
                </a:solidFill>
                <a:latin typeface=".SFUIText"/>
              </a:rPr>
              <a:t> </a:t>
            </a:r>
            <a:r>
              <a:rPr lang="fa-IR" sz="3200" b="0" dirty="0">
                <a:solidFill>
                  <a:srgbClr val="454545"/>
                </a:solidFill>
                <a:latin typeface=".ArabicUIText-Regular"/>
              </a:rPr>
              <a:t>رحم</a:t>
            </a:r>
            <a:r>
              <a:rPr lang="fa-IR" sz="3200" b="0" dirty="0">
                <a:solidFill>
                  <a:srgbClr val="454545"/>
                </a:solidFill>
                <a:latin typeface=".SFUIText"/>
              </a:rPr>
              <a:t> </a:t>
            </a:r>
            <a:r>
              <a:rPr lang="fa-IR" sz="3200" b="0" dirty="0">
                <a:solidFill>
                  <a:srgbClr val="454545"/>
                </a:solidFill>
                <a:latin typeface=".ArabicUIText-Regular"/>
              </a:rPr>
              <a:t>و</a:t>
            </a:r>
            <a:r>
              <a:rPr lang="fa-IR" sz="3200" b="0" dirty="0">
                <a:solidFill>
                  <a:srgbClr val="454545"/>
                </a:solidFill>
                <a:latin typeface=".SFUIText"/>
              </a:rPr>
              <a:t> </a:t>
            </a:r>
            <a:r>
              <a:rPr lang="fa-IR" sz="3200" b="0" dirty="0">
                <a:solidFill>
                  <a:srgbClr val="454545"/>
                </a:solidFill>
                <a:latin typeface=".ArabicUIText-Regular"/>
              </a:rPr>
              <a:t>پیش</a:t>
            </a:r>
            <a:r>
              <a:rPr lang="fa-IR" sz="3200" b="0" dirty="0">
                <a:solidFill>
                  <a:srgbClr val="454545"/>
                </a:solidFill>
                <a:latin typeface=".SFUIText"/>
              </a:rPr>
              <a:t> </a:t>
            </a:r>
            <a:r>
              <a:rPr lang="fa-IR" sz="3200" b="0" dirty="0">
                <a:solidFill>
                  <a:srgbClr val="454545"/>
                </a:solidFill>
                <a:latin typeface=".ArabicUIText-Regular"/>
              </a:rPr>
              <a:t>سرطانی</a:t>
            </a:r>
            <a:r>
              <a:rPr lang="fa-IR" sz="3200" b="0" dirty="0">
                <a:solidFill>
                  <a:srgbClr val="454545"/>
                </a:solidFill>
                <a:latin typeface=".SFUIText"/>
              </a:rPr>
              <a:t> </a:t>
            </a:r>
            <a:r>
              <a:rPr lang="fa-IR" sz="3200" b="0" dirty="0">
                <a:solidFill>
                  <a:srgbClr val="454545"/>
                </a:solidFill>
                <a:latin typeface=".ArabicUIText-Regular"/>
              </a:rPr>
              <a:t>را</a:t>
            </a:r>
            <a:r>
              <a:rPr lang="fa-IR" sz="3200" b="0" dirty="0">
                <a:solidFill>
                  <a:srgbClr val="454545"/>
                </a:solidFill>
                <a:latin typeface=".SFUIText"/>
              </a:rPr>
              <a:t> </a:t>
            </a:r>
            <a:r>
              <a:rPr lang="fa-IR" sz="3200" b="0" dirty="0">
                <a:solidFill>
                  <a:srgbClr val="454545"/>
                </a:solidFill>
                <a:latin typeface=".ArabicUIText-Regular"/>
              </a:rPr>
              <a:t>پیدا</a:t>
            </a:r>
            <a:r>
              <a:rPr lang="fa-IR" sz="3200" b="0" dirty="0">
                <a:solidFill>
                  <a:srgbClr val="454545"/>
                </a:solidFill>
                <a:latin typeface=".SFUIText"/>
              </a:rPr>
              <a:t> </a:t>
            </a:r>
            <a:r>
              <a:rPr lang="fa-IR" sz="3200" b="0" dirty="0">
                <a:solidFill>
                  <a:srgbClr val="454545"/>
                </a:solidFill>
                <a:latin typeface=".ArabicUIText-Regular"/>
              </a:rPr>
              <a:t>کنند</a:t>
            </a:r>
            <a:r>
              <a:rPr lang="fa-IR" sz="3200" b="0" dirty="0">
                <a:solidFill>
                  <a:srgbClr val="454545"/>
                </a:solidFill>
                <a:latin typeface=".SFUIText"/>
              </a:rPr>
              <a:t> </a:t>
            </a:r>
            <a:r>
              <a:rPr lang="fa-IR" sz="3200" b="0" dirty="0">
                <a:solidFill>
                  <a:srgbClr val="454545"/>
                </a:solidFill>
                <a:latin typeface=".ArabicUIText-Regular"/>
              </a:rPr>
              <a:t>و</a:t>
            </a:r>
            <a:r>
              <a:rPr lang="fa-IR" sz="3200" b="0" dirty="0">
                <a:solidFill>
                  <a:srgbClr val="454545"/>
                </a:solidFill>
                <a:latin typeface=".SFUIText"/>
              </a:rPr>
              <a:t> </a:t>
            </a:r>
            <a:r>
              <a:rPr lang="fa-IR" sz="3200" b="0" dirty="0">
                <a:solidFill>
                  <a:srgbClr val="454545"/>
                </a:solidFill>
                <a:latin typeface=".ArabicUIText-Regular"/>
              </a:rPr>
              <a:t>بنابراین</a:t>
            </a:r>
            <a:r>
              <a:rPr lang="fa-IR" sz="3200" b="0" dirty="0">
                <a:solidFill>
                  <a:srgbClr val="454545"/>
                </a:solidFill>
                <a:latin typeface=".SFUIText"/>
              </a:rPr>
              <a:t> </a:t>
            </a:r>
            <a:r>
              <a:rPr lang="fa-IR" sz="3200" b="0" dirty="0">
                <a:solidFill>
                  <a:srgbClr val="454545"/>
                </a:solidFill>
                <a:latin typeface=".ArabicUIText-Regular"/>
              </a:rPr>
              <a:t>می</a:t>
            </a:r>
            <a:r>
              <a:rPr lang="fa-IR" sz="3200" b="0" dirty="0">
                <a:solidFill>
                  <a:srgbClr val="454545"/>
                </a:solidFill>
                <a:latin typeface=".SFUIText"/>
              </a:rPr>
              <a:t> </a:t>
            </a:r>
            <a:r>
              <a:rPr lang="fa-IR" sz="3200" b="0" dirty="0">
                <a:solidFill>
                  <a:srgbClr val="454545"/>
                </a:solidFill>
                <a:latin typeface=".ArabicUIText-Regular"/>
              </a:rPr>
              <a:t>توانند</a:t>
            </a:r>
            <a:r>
              <a:rPr lang="fa-IR" sz="3200" b="0" dirty="0">
                <a:solidFill>
                  <a:srgbClr val="454545"/>
                </a:solidFill>
                <a:latin typeface=".SFUIText"/>
              </a:rPr>
              <a:t> </a:t>
            </a:r>
            <a:r>
              <a:rPr lang="fa-IR" sz="3200" b="0" dirty="0">
                <a:solidFill>
                  <a:srgbClr val="454545"/>
                </a:solidFill>
                <a:latin typeface=".ArabicUIText-Regular"/>
              </a:rPr>
              <a:t>تعداد</a:t>
            </a:r>
            <a:r>
              <a:rPr lang="fa-IR" sz="3200" b="0" dirty="0">
                <a:solidFill>
                  <a:srgbClr val="454545"/>
                </a:solidFill>
                <a:latin typeface=".SFUIText"/>
              </a:rPr>
              <a:t> </a:t>
            </a:r>
            <a:r>
              <a:rPr lang="fa-IR" sz="3200" b="0" dirty="0">
                <a:solidFill>
                  <a:srgbClr val="454545"/>
                </a:solidFill>
                <a:latin typeface=".ArabicUIText-Regular"/>
              </a:rPr>
              <a:t>مرگ</a:t>
            </a:r>
            <a:r>
              <a:rPr lang="fa-IR" sz="3200" b="0" dirty="0">
                <a:solidFill>
                  <a:srgbClr val="454545"/>
                </a:solidFill>
                <a:latin typeface=".SFUIText"/>
              </a:rPr>
              <a:t> </a:t>
            </a:r>
            <a:r>
              <a:rPr lang="fa-IR" sz="3200" b="0" dirty="0">
                <a:solidFill>
                  <a:srgbClr val="454545"/>
                </a:solidFill>
                <a:latin typeface=".ArabicUIText-Regular"/>
              </a:rPr>
              <a:t>و</a:t>
            </a:r>
            <a:r>
              <a:rPr lang="fa-IR" sz="3200" b="0" dirty="0">
                <a:solidFill>
                  <a:srgbClr val="454545"/>
                </a:solidFill>
                <a:latin typeface=".SFUIText"/>
              </a:rPr>
              <a:t> </a:t>
            </a:r>
            <a:r>
              <a:rPr lang="fa-IR" sz="3200" b="0" dirty="0">
                <a:solidFill>
                  <a:srgbClr val="454545"/>
                </a:solidFill>
                <a:latin typeface=".ArabicUIText-Regular"/>
              </a:rPr>
              <a:t>میر</a:t>
            </a:r>
            <a:r>
              <a:rPr lang="fa-IR" sz="3200" b="0" dirty="0">
                <a:solidFill>
                  <a:srgbClr val="454545"/>
                </a:solidFill>
                <a:latin typeface=".SFUIText"/>
              </a:rPr>
              <a:t> </a:t>
            </a:r>
            <a:r>
              <a:rPr lang="fa-IR" sz="3200" b="0" dirty="0">
                <a:solidFill>
                  <a:srgbClr val="454545"/>
                </a:solidFill>
                <a:latin typeface=".ArabicUIText-Regular"/>
              </a:rPr>
              <a:t>ناشی</a:t>
            </a:r>
            <a:r>
              <a:rPr lang="fa-IR" sz="3200" b="0" dirty="0">
                <a:solidFill>
                  <a:srgbClr val="454545"/>
                </a:solidFill>
                <a:latin typeface=".SFUIText"/>
              </a:rPr>
              <a:t> </a:t>
            </a:r>
            <a:r>
              <a:rPr lang="fa-IR" sz="3200" b="0" dirty="0">
                <a:solidFill>
                  <a:srgbClr val="454545"/>
                </a:solidFill>
                <a:latin typeface=".ArabicUIText-Regular"/>
              </a:rPr>
              <a:t>از</a:t>
            </a:r>
            <a:r>
              <a:rPr lang="fa-IR" sz="3200" b="0" dirty="0">
                <a:solidFill>
                  <a:srgbClr val="454545"/>
                </a:solidFill>
                <a:latin typeface=".SFUIText"/>
              </a:rPr>
              <a:t> </a:t>
            </a:r>
            <a:r>
              <a:rPr lang="fa-IR" sz="3200" b="0" dirty="0">
                <a:solidFill>
                  <a:srgbClr val="454545"/>
                </a:solidFill>
                <a:latin typeface=".ArabicUIText-Regular"/>
              </a:rPr>
              <a:t>سرطان</a:t>
            </a:r>
            <a:r>
              <a:rPr lang="fa-IR" sz="3200" b="0" dirty="0">
                <a:solidFill>
                  <a:srgbClr val="454545"/>
                </a:solidFill>
                <a:latin typeface=".SFUIText"/>
              </a:rPr>
              <a:t> </a:t>
            </a:r>
            <a:r>
              <a:rPr lang="fa-IR" sz="3200" b="0" dirty="0">
                <a:solidFill>
                  <a:srgbClr val="454545"/>
                </a:solidFill>
                <a:latin typeface=".ArabicUIText-Regular"/>
              </a:rPr>
              <a:t>دهانه</a:t>
            </a:r>
            <a:r>
              <a:rPr lang="fa-IR" sz="3200" b="0" dirty="0">
                <a:solidFill>
                  <a:srgbClr val="454545"/>
                </a:solidFill>
                <a:latin typeface=".SFUIText"/>
              </a:rPr>
              <a:t> </a:t>
            </a:r>
            <a:r>
              <a:rPr lang="fa-IR" sz="3200" b="0" dirty="0">
                <a:solidFill>
                  <a:srgbClr val="454545"/>
                </a:solidFill>
                <a:latin typeface=".ArabicUIText-Regular"/>
              </a:rPr>
              <a:t>رحم</a:t>
            </a:r>
            <a:r>
              <a:rPr lang="fa-IR" sz="3200" b="0" dirty="0">
                <a:solidFill>
                  <a:srgbClr val="454545"/>
                </a:solidFill>
                <a:latin typeface=".SFUIText"/>
              </a:rPr>
              <a:t> </a:t>
            </a:r>
            <a:r>
              <a:rPr lang="fa-IR" sz="3200" b="0" dirty="0">
                <a:solidFill>
                  <a:srgbClr val="454545"/>
                </a:solidFill>
                <a:latin typeface=".ArabicUIText-Regular"/>
              </a:rPr>
              <a:t>را</a:t>
            </a:r>
            <a:r>
              <a:rPr lang="fa-IR" sz="3200" b="0" dirty="0">
                <a:solidFill>
                  <a:srgbClr val="454545"/>
                </a:solidFill>
                <a:latin typeface=".SFUIText"/>
              </a:rPr>
              <a:t> </a:t>
            </a:r>
            <a:r>
              <a:rPr lang="fa-IR" sz="3200" b="0" dirty="0">
                <a:solidFill>
                  <a:srgbClr val="454545"/>
                </a:solidFill>
                <a:latin typeface=".ArabicUIText-Regular"/>
              </a:rPr>
              <a:t>کاهش</a:t>
            </a:r>
            <a:r>
              <a:rPr lang="fa-IR" sz="3200" b="0" dirty="0">
                <a:solidFill>
                  <a:srgbClr val="454545"/>
                </a:solidFill>
                <a:latin typeface=".SFUIText"/>
              </a:rPr>
              <a:t> </a:t>
            </a:r>
            <a:r>
              <a:rPr lang="fa-IR" sz="3200" b="0" dirty="0">
                <a:solidFill>
                  <a:srgbClr val="454545"/>
                </a:solidFill>
                <a:latin typeface=".ArabicUIText-Regular"/>
              </a:rPr>
              <a:t>دهند</a:t>
            </a:r>
            <a:endParaRPr lang="en-US" sz="3200" dirty="0"/>
          </a:p>
        </p:txBody>
      </p:sp>
      <p:pic>
        <p:nvPicPr>
          <p:cNvPr id="6" name="Picture 5">
            <a:extLst>
              <a:ext uri="{FF2B5EF4-FFF2-40B4-BE49-F238E27FC236}">
                <a16:creationId xmlns:a16="http://schemas.microsoft.com/office/drawing/2014/main" xmlns="" id="{448D0D6A-B81D-9F49-8DFC-DB23FB774F97}"/>
              </a:ext>
            </a:extLst>
          </p:cNvPr>
          <p:cNvPicPr>
            <a:picLocks noChangeAspect="1"/>
          </p:cNvPicPr>
          <p:nvPr/>
        </p:nvPicPr>
        <p:blipFill>
          <a:blip r:embed="rId2"/>
          <a:stretch>
            <a:fillRect/>
          </a:stretch>
        </p:blipFill>
        <p:spPr>
          <a:xfrm>
            <a:off x="3250032" y="4379684"/>
            <a:ext cx="3895385" cy="2038965"/>
          </a:xfrm>
          <a:prstGeom prst="rect">
            <a:avLst/>
          </a:prstGeom>
        </p:spPr>
      </p:pic>
    </p:spTree>
    <p:extLst>
      <p:ext uri="{BB962C8B-B14F-4D97-AF65-F5344CB8AC3E}">
        <p14:creationId xmlns:p14="http://schemas.microsoft.com/office/powerpoint/2010/main" val="113414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929" y="352060"/>
            <a:ext cx="8534400" cy="1507067"/>
          </a:xfrm>
        </p:spPr>
        <p:txBody>
          <a:bodyPr/>
          <a:lstStyle/>
          <a:p>
            <a:pPr algn="ctr"/>
            <a:r>
              <a:rPr lang="fa-IR" b="1" dirty="0">
                <a:solidFill>
                  <a:schemeClr val="tx1"/>
                </a:solidFill>
                <a:latin typeface=".ArabicUIDisplay-Bold"/>
                <a:cs typeface="B Nazanin" panose="00000400000000000000" pitchFamily="2" charset="-78"/>
              </a:rPr>
              <a:t>معرفی</a:t>
            </a:r>
            <a:endParaRPr lang="en-US" dirty="0"/>
          </a:p>
        </p:txBody>
      </p:sp>
      <p:sp>
        <p:nvSpPr>
          <p:cNvPr id="3" name="Content Placeholder 2"/>
          <p:cNvSpPr>
            <a:spLocks noGrp="1"/>
          </p:cNvSpPr>
          <p:nvPr>
            <p:ph idx="1"/>
          </p:nvPr>
        </p:nvSpPr>
        <p:spPr>
          <a:xfrm>
            <a:off x="1953454" y="2255293"/>
            <a:ext cx="8534400" cy="3615267"/>
          </a:xfrm>
        </p:spPr>
        <p:txBody>
          <a:bodyPr>
            <a:normAutofit/>
          </a:bodyPr>
          <a:lstStyle/>
          <a:p>
            <a:pPr algn="r" rtl="1"/>
            <a:r>
              <a:rPr lang="fa-IR" sz="2800" b="1" dirty="0">
                <a:solidFill>
                  <a:schemeClr val="tx1"/>
                </a:solidFill>
                <a:latin typeface=".ArabicUIDisplay-Bold"/>
                <a:cs typeface="B Nazanin" panose="00000400000000000000" pitchFamily="2" charset="-78"/>
              </a:rPr>
              <a:t/>
            </a:r>
            <a:br>
              <a:rPr lang="fa-IR" sz="2800" b="1" dirty="0">
                <a:solidFill>
                  <a:schemeClr val="tx1"/>
                </a:solidFill>
                <a:latin typeface=".ArabicUIDisplay-Bold"/>
                <a:cs typeface="B Nazanin" panose="00000400000000000000" pitchFamily="2" charset="-78"/>
              </a:rPr>
            </a:b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پاپیلوماویروس</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های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انسانی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ویروس</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هایی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هستند</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که</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تنها</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انسان</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را</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آلوده</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می</a:t>
            </a:r>
            <a:r>
              <a:rPr lang="fa-IR" sz="2800" dirty="0">
                <a:solidFill>
                  <a:schemeClr val="tx1"/>
                </a:solidFill>
                <a:latin typeface=".SFUIText"/>
                <a:cs typeface="B Nazanin" panose="00000400000000000000" pitchFamily="2" charset="-78"/>
              </a:rPr>
              <a:t> </a:t>
            </a:r>
            <a:r>
              <a:rPr lang="fa-IR" sz="2800" dirty="0" smtClean="0">
                <a:solidFill>
                  <a:schemeClr val="tx1"/>
                </a:solidFill>
                <a:latin typeface=".ArabicUIText-Regular"/>
                <a:cs typeface="B Nazanin" panose="00000400000000000000" pitchFamily="2" charset="-78"/>
              </a:rPr>
              <a:t>کنند</a:t>
            </a:r>
            <a:r>
              <a:rPr lang="fa-IR" sz="2800" dirty="0" smtClean="0">
                <a:solidFill>
                  <a:schemeClr val="tx1"/>
                </a:solidFill>
                <a:latin typeface=".SFUIText"/>
                <a:cs typeface="B Nazanin" panose="00000400000000000000" pitchFamily="2" charset="-78"/>
              </a:rPr>
              <a:t> که می تواند خطراتی را برای ابتلا به </a:t>
            </a:r>
            <a:r>
              <a:rPr lang="fa-IR" sz="2800" dirty="0" smtClean="0">
                <a:solidFill>
                  <a:srgbClr val="FF0000"/>
                </a:solidFill>
                <a:latin typeface=".SFUIText"/>
                <a:cs typeface="B Nazanin" panose="00000400000000000000" pitchFamily="2" charset="-78"/>
              </a:rPr>
              <a:t>انواعی ازسرطانها </a:t>
            </a:r>
            <a:r>
              <a:rPr lang="fa-IR" sz="2800" dirty="0" smtClean="0">
                <a:solidFill>
                  <a:schemeClr val="tx1"/>
                </a:solidFill>
                <a:latin typeface=".SFUIText"/>
                <a:cs typeface="B Nazanin" panose="00000400000000000000" pitchFamily="2" charset="-78"/>
              </a:rPr>
              <a:t>برای افراد داشته باشد.</a:t>
            </a:r>
            <a:r>
              <a:rPr lang="fa-IR" sz="2800" dirty="0">
                <a:solidFill>
                  <a:schemeClr val="tx1"/>
                </a:solidFill>
                <a:latin typeface=".SFUIText"/>
                <a:cs typeface="B Nazanin" panose="00000400000000000000" pitchFamily="2" charset="-78"/>
              </a:rPr>
              <a:t/>
            </a:r>
            <a:br>
              <a:rPr lang="fa-IR" sz="2800" dirty="0">
                <a:solidFill>
                  <a:schemeClr val="tx1"/>
                </a:solidFill>
                <a:latin typeface=".SFUIText"/>
                <a:cs typeface="B Nazanin" panose="00000400000000000000" pitchFamily="2" charset="-78"/>
              </a:rPr>
            </a:br>
            <a:r>
              <a:rPr lang="fa-IR" sz="2800" dirty="0">
                <a:solidFill>
                  <a:schemeClr val="tx1"/>
                </a:solidFill>
                <a:latin typeface=".SFUIText"/>
                <a:cs typeface="B Nazanin" panose="00000400000000000000" pitchFamily="2" charset="-78"/>
              </a:rPr>
              <a:t>حدود </a:t>
            </a:r>
            <a:r>
              <a:rPr lang="fa-IR" sz="2800" dirty="0">
                <a:solidFill>
                  <a:schemeClr val="tx1"/>
                </a:solidFill>
                <a:latin typeface=".ArabicUIText-Regular"/>
                <a:cs typeface="B Nazanin" panose="00000400000000000000" pitchFamily="2" charset="-78"/>
              </a:rPr>
              <a:t>100نوع</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ویروس</a:t>
            </a:r>
            <a:r>
              <a:rPr lang="fa-IR" sz="2800" dirty="0">
                <a:solidFill>
                  <a:schemeClr val="tx1"/>
                </a:solidFill>
                <a:latin typeface=".SFUIText"/>
                <a:cs typeface="B Nazanin" panose="00000400000000000000" pitchFamily="2" charset="-78"/>
              </a:rPr>
              <a:t> </a:t>
            </a:r>
            <a:r>
              <a:rPr lang="en-US" sz="2800" dirty="0">
                <a:solidFill>
                  <a:schemeClr val="tx1"/>
                </a:solidFill>
                <a:latin typeface=".SFUIText"/>
                <a:cs typeface="B Nazanin" panose="00000400000000000000" pitchFamily="2" charset="-78"/>
              </a:rPr>
              <a:t>HPV </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وجود</a:t>
            </a:r>
            <a:r>
              <a:rPr lang="fa-IR" sz="2800" dirty="0">
                <a:solidFill>
                  <a:schemeClr val="tx1"/>
                </a:solidFill>
                <a:latin typeface=".SFUIText"/>
                <a:cs typeface="B Nazanin" panose="00000400000000000000" pitchFamily="2" charset="-78"/>
              </a:rPr>
              <a:t> </a:t>
            </a:r>
            <a:r>
              <a:rPr lang="fa-IR" sz="2800" dirty="0" smtClean="0">
                <a:solidFill>
                  <a:schemeClr val="tx1"/>
                </a:solidFill>
                <a:latin typeface=".ArabicUIText-Regular"/>
                <a:cs typeface="B Nazanin" panose="00000400000000000000" pitchFamily="2" charset="-78"/>
              </a:rPr>
              <a:t>دارد که به انواع پرخطر و کم خطر تقسیم می شوند.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0719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نحوه انجام پاپ اسمیر</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213" y="786957"/>
            <a:ext cx="4937125" cy="3412424"/>
          </a:xfrm>
        </p:spPr>
      </p:pic>
    </p:spTree>
    <p:extLst>
      <p:ext uri="{BB962C8B-B14F-4D97-AF65-F5344CB8AC3E}">
        <p14:creationId xmlns:p14="http://schemas.microsoft.com/office/powerpoint/2010/main" val="1764814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85B1E87-64E3-6F4F-B391-A7855ADF50FC}"/>
              </a:ext>
            </a:extLst>
          </p:cNvPr>
          <p:cNvSpPr txBox="1"/>
          <p:nvPr/>
        </p:nvSpPr>
        <p:spPr>
          <a:xfrm>
            <a:off x="411892" y="1397675"/>
            <a:ext cx="11780108" cy="2031325"/>
          </a:xfrm>
          <a:prstGeom prst="rect">
            <a:avLst/>
          </a:prstGeom>
          <a:noFill/>
        </p:spPr>
        <p:txBody>
          <a:bodyPr wrap="square">
            <a:spAutoFit/>
          </a:bodyPr>
          <a:lstStyle/>
          <a:p>
            <a:pPr algn="justLow" rtl="1"/>
            <a:r>
              <a:rPr lang="fa-IR" sz="4200" b="1" dirty="0">
                <a:solidFill>
                  <a:srgbClr val="454545"/>
                </a:solidFill>
                <a:latin typeface=".ArabicUIDisplay-Bold"/>
              </a:rPr>
              <a:t>عوامل</a:t>
            </a:r>
            <a:r>
              <a:rPr lang="fa-IR" sz="4200" b="1" dirty="0">
                <a:solidFill>
                  <a:srgbClr val="454545"/>
                </a:solidFill>
                <a:latin typeface=".SFUIDisplay-Bold"/>
              </a:rPr>
              <a:t> </a:t>
            </a:r>
            <a:r>
              <a:rPr lang="fa-IR" sz="4200" b="1" dirty="0">
                <a:solidFill>
                  <a:srgbClr val="454545"/>
                </a:solidFill>
                <a:latin typeface=".ArabicUIDisplay-Bold"/>
              </a:rPr>
              <a:t>خطر</a:t>
            </a:r>
            <a:r>
              <a:rPr lang="fa-IR" sz="4200" b="1" dirty="0">
                <a:solidFill>
                  <a:srgbClr val="454545"/>
                </a:solidFill>
                <a:latin typeface=".SFUIDisplay-Bold"/>
              </a:rPr>
              <a:t> </a:t>
            </a:r>
            <a:r>
              <a:rPr lang="fa-IR" sz="4200" b="1" dirty="0">
                <a:solidFill>
                  <a:srgbClr val="454545"/>
                </a:solidFill>
                <a:latin typeface=".ArabicUIDisplay-Bold"/>
              </a:rPr>
              <a:t>سرطان</a:t>
            </a:r>
            <a:r>
              <a:rPr lang="fa-IR" sz="4200" b="1" dirty="0">
                <a:solidFill>
                  <a:srgbClr val="454545"/>
                </a:solidFill>
                <a:latin typeface=".SFUIDisplay-Bold"/>
              </a:rPr>
              <a:t> </a:t>
            </a:r>
            <a:r>
              <a:rPr lang="fa-IR" sz="4200" b="1" dirty="0">
                <a:solidFill>
                  <a:srgbClr val="454545"/>
                </a:solidFill>
                <a:latin typeface=".ArabicUIDisplay-Bold"/>
              </a:rPr>
              <a:t>سرويكس</a:t>
            </a:r>
          </a:p>
          <a:p>
            <a:pPr algn="justLow" rtl="1"/>
            <a:r>
              <a:rPr lang="fa-IR" sz="4200" b="1" dirty="0">
                <a:solidFill>
                  <a:srgbClr val="454545"/>
                </a:solidFill>
                <a:latin typeface=".SFUIDisplay-Bold"/>
              </a:rPr>
              <a:t> </a:t>
            </a:r>
            <a:r>
              <a:rPr lang="fa-IR" sz="4200" b="0" dirty="0">
                <a:solidFill>
                  <a:srgbClr val="454545"/>
                </a:solidFill>
                <a:latin typeface=".ArabicUIText-Regular"/>
              </a:rPr>
              <a:t>مهمترین</a:t>
            </a:r>
            <a:r>
              <a:rPr lang="fa-IR" sz="4200" b="0" dirty="0">
                <a:solidFill>
                  <a:srgbClr val="454545"/>
                </a:solidFill>
                <a:latin typeface=".SFUIText"/>
              </a:rPr>
              <a:t> </a:t>
            </a:r>
            <a:r>
              <a:rPr lang="fa-IR" sz="4200" b="0" dirty="0">
                <a:solidFill>
                  <a:srgbClr val="454545"/>
                </a:solidFill>
                <a:latin typeface=".ArabicUIText-Regular"/>
              </a:rPr>
              <a:t>عامل</a:t>
            </a:r>
            <a:r>
              <a:rPr lang="fa-IR" sz="4200" b="0" dirty="0">
                <a:solidFill>
                  <a:srgbClr val="454545"/>
                </a:solidFill>
                <a:latin typeface=".SFUIText"/>
              </a:rPr>
              <a:t> </a:t>
            </a:r>
            <a:r>
              <a:rPr lang="fa-IR" sz="4200" b="0" dirty="0">
                <a:solidFill>
                  <a:srgbClr val="454545"/>
                </a:solidFill>
                <a:latin typeface=".ArabicUIText-Regular"/>
              </a:rPr>
              <a:t>خطر</a:t>
            </a:r>
            <a:r>
              <a:rPr lang="fa-IR" sz="4200" b="0" dirty="0">
                <a:solidFill>
                  <a:srgbClr val="454545"/>
                </a:solidFill>
                <a:latin typeface=".SFUIText"/>
              </a:rPr>
              <a:t> </a:t>
            </a:r>
            <a:r>
              <a:rPr lang="fa-IR" sz="4200" b="0" dirty="0">
                <a:solidFill>
                  <a:srgbClr val="454545"/>
                </a:solidFill>
                <a:latin typeface=".ArabicUIText-Regular"/>
              </a:rPr>
              <a:t>سرطان</a:t>
            </a:r>
            <a:r>
              <a:rPr lang="fa-IR" sz="4200" b="0" dirty="0">
                <a:solidFill>
                  <a:srgbClr val="454545"/>
                </a:solidFill>
                <a:latin typeface=".SFUIText"/>
              </a:rPr>
              <a:t> </a:t>
            </a:r>
            <a:r>
              <a:rPr lang="fa-IR" sz="4200" b="0" dirty="0">
                <a:solidFill>
                  <a:srgbClr val="454545"/>
                </a:solidFill>
                <a:latin typeface=".ArabicUIText-Regular"/>
              </a:rPr>
              <a:t>دهانه</a:t>
            </a:r>
            <a:r>
              <a:rPr lang="fa-IR" sz="4200" b="0" dirty="0">
                <a:solidFill>
                  <a:srgbClr val="454545"/>
                </a:solidFill>
                <a:latin typeface=".SFUIText"/>
              </a:rPr>
              <a:t> </a:t>
            </a:r>
            <a:r>
              <a:rPr lang="fa-IR" sz="4200" b="0" dirty="0">
                <a:solidFill>
                  <a:srgbClr val="454545"/>
                </a:solidFill>
                <a:latin typeface=".ArabicUIText-Regular"/>
              </a:rPr>
              <a:t>رحم،</a:t>
            </a:r>
            <a:r>
              <a:rPr lang="fa-IR" sz="4200" b="0" dirty="0">
                <a:solidFill>
                  <a:srgbClr val="454545"/>
                </a:solidFill>
                <a:latin typeface=".SFUIText"/>
              </a:rPr>
              <a:t> </a:t>
            </a:r>
            <a:r>
              <a:rPr lang="fa-IR" sz="4200" b="0" dirty="0">
                <a:solidFill>
                  <a:srgbClr val="454545"/>
                </a:solidFill>
                <a:latin typeface=".ArabicUIText-Regular"/>
              </a:rPr>
              <a:t>عفونت</a:t>
            </a:r>
            <a:r>
              <a:rPr lang="fa-IR" sz="4200" b="0" dirty="0">
                <a:solidFill>
                  <a:srgbClr val="454545"/>
                </a:solidFill>
                <a:latin typeface=".SFUIText"/>
              </a:rPr>
              <a:t> </a:t>
            </a:r>
            <a:r>
              <a:rPr lang="fa-IR" sz="4200" b="0" dirty="0">
                <a:solidFill>
                  <a:srgbClr val="454545"/>
                </a:solidFill>
                <a:latin typeface=".ArabicUIText-Regular"/>
              </a:rPr>
              <a:t>با</a:t>
            </a:r>
            <a:r>
              <a:rPr lang="fa-IR" sz="4200" b="0" dirty="0">
                <a:solidFill>
                  <a:srgbClr val="454545"/>
                </a:solidFill>
                <a:latin typeface=".SFUIText"/>
              </a:rPr>
              <a:t> </a:t>
            </a:r>
            <a:r>
              <a:rPr lang="fa-IR" sz="4200" b="0" dirty="0">
                <a:solidFill>
                  <a:srgbClr val="454545"/>
                </a:solidFill>
                <a:latin typeface=".ArabicUIText-Regular"/>
              </a:rPr>
              <a:t>ویروس</a:t>
            </a:r>
            <a:r>
              <a:rPr lang="fa-IR" sz="4200" b="0" dirty="0">
                <a:solidFill>
                  <a:srgbClr val="454545"/>
                </a:solidFill>
                <a:latin typeface=".SFUIText"/>
              </a:rPr>
              <a:t> </a:t>
            </a:r>
            <a:r>
              <a:rPr lang="fa-IR" sz="4200" b="0" dirty="0">
                <a:solidFill>
                  <a:srgbClr val="454545"/>
                </a:solidFill>
                <a:latin typeface=".ArabicUIText-Regular"/>
              </a:rPr>
              <a:t>پاپیلومای</a:t>
            </a:r>
            <a:r>
              <a:rPr lang="fa-IR" sz="4200" b="0" dirty="0">
                <a:solidFill>
                  <a:srgbClr val="454545"/>
                </a:solidFill>
                <a:latin typeface=".SFUIText"/>
              </a:rPr>
              <a:t> </a:t>
            </a:r>
            <a:r>
              <a:rPr lang="fa-IR" sz="4200" b="0" dirty="0">
                <a:solidFill>
                  <a:srgbClr val="454545"/>
                </a:solidFill>
                <a:latin typeface=".ArabicUIText-Regular"/>
              </a:rPr>
              <a:t>انسانی</a:t>
            </a:r>
            <a:r>
              <a:rPr lang="fa-IR" sz="4200" dirty="0">
                <a:solidFill>
                  <a:srgbClr val="454545"/>
                </a:solidFill>
                <a:latin typeface=".SFUIText"/>
              </a:rPr>
              <a:t>(</a:t>
            </a:r>
            <a:r>
              <a:rPr lang="en-US" sz="4200" dirty="0">
                <a:solidFill>
                  <a:srgbClr val="454545"/>
                </a:solidFill>
                <a:latin typeface=".SFUIText"/>
              </a:rPr>
              <a:t>HPV</a:t>
            </a:r>
            <a:r>
              <a:rPr lang="fa-IR" sz="4200" dirty="0">
                <a:solidFill>
                  <a:srgbClr val="454545"/>
                </a:solidFill>
                <a:latin typeface=".SFUIText"/>
              </a:rPr>
              <a:t>)</a:t>
            </a:r>
            <a:r>
              <a:rPr lang="fa-IR" sz="4200" b="0" dirty="0">
                <a:solidFill>
                  <a:srgbClr val="454545"/>
                </a:solidFill>
                <a:latin typeface=".SFUIText"/>
              </a:rPr>
              <a:t> </a:t>
            </a:r>
            <a:r>
              <a:rPr lang="fa-IR" sz="4200" b="0" dirty="0">
                <a:solidFill>
                  <a:srgbClr val="454545"/>
                </a:solidFill>
                <a:latin typeface=".ArabicUIText-Regular"/>
              </a:rPr>
              <a:t>است</a:t>
            </a:r>
            <a:endParaRPr lang="en-US" sz="4200" dirty="0"/>
          </a:p>
        </p:txBody>
      </p:sp>
      <p:pic>
        <p:nvPicPr>
          <p:cNvPr id="6" name="Picture 5">
            <a:extLst>
              <a:ext uri="{FF2B5EF4-FFF2-40B4-BE49-F238E27FC236}">
                <a16:creationId xmlns:a16="http://schemas.microsoft.com/office/drawing/2014/main" xmlns="" id="{3B5827E6-554C-7F44-BA54-8ADD9ECBA7BE}"/>
              </a:ext>
            </a:extLst>
          </p:cNvPr>
          <p:cNvPicPr>
            <a:picLocks noChangeAspect="1"/>
          </p:cNvPicPr>
          <p:nvPr/>
        </p:nvPicPr>
        <p:blipFill>
          <a:blip r:embed="rId2"/>
          <a:stretch>
            <a:fillRect/>
          </a:stretch>
        </p:blipFill>
        <p:spPr>
          <a:xfrm>
            <a:off x="1142313" y="3428999"/>
            <a:ext cx="3800390" cy="3031929"/>
          </a:xfrm>
          <a:prstGeom prst="rect">
            <a:avLst/>
          </a:prstGeom>
        </p:spPr>
      </p:pic>
    </p:spTree>
    <p:extLst>
      <p:ext uri="{BB962C8B-B14F-4D97-AF65-F5344CB8AC3E}">
        <p14:creationId xmlns:p14="http://schemas.microsoft.com/office/powerpoint/2010/main" val="96750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816AFDA-B839-4443-AB52-EE26A42277DF}"/>
              </a:ext>
            </a:extLst>
          </p:cNvPr>
          <p:cNvSpPr txBox="1"/>
          <p:nvPr/>
        </p:nvSpPr>
        <p:spPr>
          <a:xfrm>
            <a:off x="1118973" y="1590582"/>
            <a:ext cx="9954054" cy="4031873"/>
          </a:xfrm>
          <a:prstGeom prst="rect">
            <a:avLst/>
          </a:prstGeom>
          <a:noFill/>
        </p:spPr>
        <p:txBody>
          <a:bodyPr wrap="square">
            <a:spAutoFit/>
          </a:bodyPr>
          <a:lstStyle/>
          <a:p>
            <a:pPr algn="justLow" rtl="1"/>
            <a:r>
              <a:rPr lang="fa-IR" sz="3200" b="1" dirty="0">
                <a:solidFill>
                  <a:srgbClr val="454545"/>
                </a:solidFill>
                <a:latin typeface=".ArabicUIDisplay-Bold"/>
              </a:rPr>
              <a:t>آزمایش</a:t>
            </a:r>
            <a:r>
              <a:rPr lang="fa-IR" sz="3200" b="1" dirty="0">
                <a:solidFill>
                  <a:srgbClr val="454545"/>
                </a:solidFill>
                <a:latin typeface=".SFUIDisplay-Bold"/>
              </a:rPr>
              <a:t> </a:t>
            </a:r>
            <a:r>
              <a:rPr lang="fa-IR" sz="3200" b="1" dirty="0">
                <a:solidFill>
                  <a:srgbClr val="454545"/>
                </a:solidFill>
                <a:latin typeface=".ArabicUIDisplay-Bold"/>
              </a:rPr>
              <a:t>سرطان</a:t>
            </a:r>
            <a:r>
              <a:rPr lang="fa-IR" sz="3200" b="1" dirty="0">
                <a:solidFill>
                  <a:srgbClr val="454545"/>
                </a:solidFill>
                <a:latin typeface=".SFUIDisplay-Bold"/>
              </a:rPr>
              <a:t> </a:t>
            </a:r>
            <a:r>
              <a:rPr lang="fa-IR" sz="3200" b="1" dirty="0">
                <a:solidFill>
                  <a:srgbClr val="454545"/>
                </a:solidFill>
                <a:latin typeface=".ArabicUIDisplay-Bold"/>
              </a:rPr>
              <a:t>سرویکس</a:t>
            </a:r>
          </a:p>
          <a:p>
            <a:pPr algn="justLow" rtl="1"/>
            <a:r>
              <a:rPr lang="fa-IR" sz="3200" b="1" dirty="0">
                <a:solidFill>
                  <a:srgbClr val="454545"/>
                </a:solidFill>
                <a:latin typeface=".SFUIDisplay-Bold"/>
              </a:rPr>
              <a:t> </a:t>
            </a:r>
            <a:r>
              <a:rPr lang="fa-IR" sz="3200" b="0" dirty="0">
                <a:solidFill>
                  <a:srgbClr val="454545"/>
                </a:solidFill>
                <a:latin typeface=".ArabicUIText-Regular"/>
              </a:rPr>
              <a:t>راه</a:t>
            </a:r>
            <a:r>
              <a:rPr lang="fa-IR" sz="3200" b="0" dirty="0">
                <a:solidFill>
                  <a:srgbClr val="454545"/>
                </a:solidFill>
                <a:latin typeface=".SFUIText"/>
              </a:rPr>
              <a:t> </a:t>
            </a:r>
            <a:r>
              <a:rPr lang="fa-IR" sz="3200" b="0" dirty="0">
                <a:solidFill>
                  <a:srgbClr val="454545"/>
                </a:solidFill>
                <a:latin typeface=".ArabicUIText-Regular"/>
              </a:rPr>
              <a:t>های</a:t>
            </a:r>
            <a:r>
              <a:rPr lang="fa-IR" sz="3200" b="0" dirty="0">
                <a:solidFill>
                  <a:srgbClr val="454545"/>
                </a:solidFill>
                <a:latin typeface=".SFUIText"/>
              </a:rPr>
              <a:t> </a:t>
            </a:r>
            <a:r>
              <a:rPr lang="fa-IR" sz="3200" b="0" dirty="0">
                <a:solidFill>
                  <a:srgbClr val="454545"/>
                </a:solidFill>
                <a:latin typeface=".ArabicUIText-Regular"/>
              </a:rPr>
              <a:t>متعددی</a:t>
            </a:r>
            <a:r>
              <a:rPr lang="fa-IR" sz="3200" b="0" dirty="0">
                <a:solidFill>
                  <a:srgbClr val="454545"/>
                </a:solidFill>
                <a:latin typeface=".SFUIText"/>
              </a:rPr>
              <a:t> </a:t>
            </a:r>
            <a:r>
              <a:rPr lang="fa-IR" sz="3200" b="0" dirty="0">
                <a:solidFill>
                  <a:srgbClr val="454545"/>
                </a:solidFill>
                <a:latin typeface=".ArabicUIText-Regular"/>
              </a:rPr>
              <a:t>برای</a:t>
            </a:r>
            <a:r>
              <a:rPr lang="fa-IR" sz="3200" b="0" dirty="0">
                <a:solidFill>
                  <a:srgbClr val="454545"/>
                </a:solidFill>
                <a:latin typeface=".SFUIText"/>
              </a:rPr>
              <a:t> </a:t>
            </a:r>
            <a:r>
              <a:rPr lang="fa-IR" sz="3200" b="0" dirty="0">
                <a:solidFill>
                  <a:srgbClr val="454545"/>
                </a:solidFill>
                <a:latin typeface=".ArabicUIText-Regular"/>
              </a:rPr>
              <a:t>تست</a:t>
            </a:r>
            <a:r>
              <a:rPr lang="fa-IR" sz="3200" b="0" dirty="0">
                <a:solidFill>
                  <a:srgbClr val="454545"/>
                </a:solidFill>
                <a:latin typeface=".SFUIText"/>
              </a:rPr>
              <a:t> </a:t>
            </a:r>
            <a:r>
              <a:rPr lang="fa-IR" sz="3200" b="0" dirty="0">
                <a:solidFill>
                  <a:srgbClr val="454545"/>
                </a:solidFill>
                <a:latin typeface=".ArabicUIText-Regular"/>
              </a:rPr>
              <a:t>سرطان</a:t>
            </a:r>
            <a:r>
              <a:rPr lang="fa-IR" sz="3200" b="0" dirty="0">
                <a:solidFill>
                  <a:srgbClr val="454545"/>
                </a:solidFill>
                <a:latin typeface=".SFUIText"/>
              </a:rPr>
              <a:t> </a:t>
            </a:r>
            <a:r>
              <a:rPr lang="fa-IR" sz="3200" b="0" dirty="0">
                <a:solidFill>
                  <a:srgbClr val="454545"/>
                </a:solidFill>
                <a:latin typeface=".ArabicUIText-Regular"/>
              </a:rPr>
              <a:t>دهانه</a:t>
            </a:r>
            <a:r>
              <a:rPr lang="fa-IR" sz="3200" b="0" dirty="0">
                <a:solidFill>
                  <a:srgbClr val="454545"/>
                </a:solidFill>
                <a:latin typeface=".SFUIText"/>
              </a:rPr>
              <a:t> </a:t>
            </a:r>
            <a:r>
              <a:rPr lang="fa-IR" sz="3200" b="0" dirty="0">
                <a:solidFill>
                  <a:srgbClr val="454545"/>
                </a:solidFill>
                <a:latin typeface=".ArabicUIText-Regular"/>
              </a:rPr>
              <a:t>رحم</a:t>
            </a:r>
            <a:r>
              <a:rPr lang="fa-IR" sz="3200" b="0" dirty="0">
                <a:solidFill>
                  <a:srgbClr val="454545"/>
                </a:solidFill>
                <a:latin typeface=".SFUIText"/>
              </a:rPr>
              <a:t> </a:t>
            </a:r>
            <a:r>
              <a:rPr lang="fa-IR" sz="3200" b="0" dirty="0">
                <a:solidFill>
                  <a:srgbClr val="454545"/>
                </a:solidFill>
                <a:latin typeface=".ArabicUIText-Regular"/>
              </a:rPr>
              <a:t>وجود</a:t>
            </a:r>
            <a:r>
              <a:rPr lang="fa-IR" sz="3200" b="0" dirty="0">
                <a:solidFill>
                  <a:srgbClr val="454545"/>
                </a:solidFill>
                <a:latin typeface=".SFUIText"/>
              </a:rPr>
              <a:t> </a:t>
            </a:r>
            <a:r>
              <a:rPr lang="fa-IR" sz="3200" b="0" dirty="0">
                <a:solidFill>
                  <a:srgbClr val="454545"/>
                </a:solidFill>
                <a:latin typeface=".ArabicUIText-Regular"/>
              </a:rPr>
              <a:t>دارد</a:t>
            </a:r>
            <a:r>
              <a:rPr lang="fa-IR" sz="3200" b="0" dirty="0">
                <a:solidFill>
                  <a:srgbClr val="454545"/>
                </a:solidFill>
                <a:latin typeface=".SFUIText"/>
              </a:rPr>
              <a:t>.</a:t>
            </a:r>
          </a:p>
          <a:p>
            <a:pPr algn="justLow" rtl="1"/>
            <a:r>
              <a:rPr lang="fa-IR" sz="3200" b="0" dirty="0">
                <a:solidFill>
                  <a:srgbClr val="454545"/>
                </a:solidFill>
                <a:latin typeface=".SFUIText"/>
              </a:rPr>
              <a:t> </a:t>
            </a:r>
            <a:r>
              <a:rPr lang="fa-IR" sz="3200" b="0" dirty="0">
                <a:solidFill>
                  <a:srgbClr val="454545"/>
                </a:solidFill>
                <a:latin typeface=".ArabicUIText-Regular"/>
              </a:rPr>
              <a:t>آزمون</a:t>
            </a:r>
            <a:r>
              <a:rPr lang="fa-IR" sz="3200" b="0" dirty="0">
                <a:solidFill>
                  <a:srgbClr val="454545"/>
                </a:solidFill>
                <a:latin typeface=".SFUIText"/>
              </a:rPr>
              <a:t> </a:t>
            </a:r>
            <a:r>
              <a:rPr lang="fa-IR" sz="3200" b="0" dirty="0">
                <a:solidFill>
                  <a:srgbClr val="454545"/>
                </a:solidFill>
                <a:latin typeface=".ArabicUIText-Regular"/>
              </a:rPr>
              <a:t>غربالگری</a:t>
            </a:r>
            <a:r>
              <a:rPr lang="fa-IR" sz="3200" b="0" dirty="0">
                <a:solidFill>
                  <a:srgbClr val="454545"/>
                </a:solidFill>
                <a:latin typeface=".SFUIText"/>
              </a:rPr>
              <a:t> </a:t>
            </a:r>
            <a:r>
              <a:rPr lang="fa-IR" sz="3200" b="0" dirty="0">
                <a:solidFill>
                  <a:srgbClr val="454545"/>
                </a:solidFill>
                <a:latin typeface=".ArabicUIText-Regular"/>
              </a:rPr>
              <a:t>سنتی</a:t>
            </a:r>
            <a:r>
              <a:rPr lang="fa-IR" sz="3200" b="0" dirty="0">
                <a:solidFill>
                  <a:srgbClr val="454545"/>
                </a:solidFill>
                <a:latin typeface=".SFUIText"/>
              </a:rPr>
              <a:t> </a:t>
            </a:r>
            <a:r>
              <a:rPr lang="fa-IR" sz="3200" b="0" dirty="0">
                <a:solidFill>
                  <a:srgbClr val="454545"/>
                </a:solidFill>
                <a:latin typeface=".ArabicUIText-Regular"/>
              </a:rPr>
              <a:t>،اسمیر</a:t>
            </a:r>
            <a:r>
              <a:rPr lang="en-US" sz="3200" b="0" dirty="0" err="1">
                <a:solidFill>
                  <a:srgbClr val="454545"/>
                </a:solidFill>
                <a:latin typeface=".SFUIText"/>
              </a:rPr>
              <a:t>Papanicolaou</a:t>
            </a:r>
            <a:r>
              <a:rPr lang="fa-IR" sz="3200" b="0" dirty="0">
                <a:solidFill>
                  <a:srgbClr val="454545"/>
                </a:solidFill>
                <a:latin typeface=".SFUIText"/>
              </a:rPr>
              <a:t>(</a:t>
            </a:r>
            <a:r>
              <a:rPr lang="fa-IR" sz="3200" b="0" dirty="0">
                <a:solidFill>
                  <a:srgbClr val="454545"/>
                </a:solidFill>
                <a:latin typeface=".ArabicUIText-Regular"/>
              </a:rPr>
              <a:t>پاپ</a:t>
            </a:r>
            <a:r>
              <a:rPr lang="fa-IR" sz="3200" b="0" dirty="0">
                <a:solidFill>
                  <a:srgbClr val="454545"/>
                </a:solidFill>
                <a:latin typeface=".SFUIText"/>
              </a:rPr>
              <a:t> </a:t>
            </a:r>
            <a:r>
              <a:rPr lang="fa-IR" sz="3200" b="0" dirty="0">
                <a:solidFill>
                  <a:srgbClr val="454545"/>
                </a:solidFill>
                <a:latin typeface=".ArabicUIText-Regular"/>
              </a:rPr>
              <a:t>تست</a:t>
            </a:r>
            <a:r>
              <a:rPr lang="fa-IR" sz="3200" b="0" dirty="0">
                <a:solidFill>
                  <a:srgbClr val="454545"/>
                </a:solidFill>
                <a:latin typeface=".SFUIText"/>
              </a:rPr>
              <a:t>) </a:t>
            </a:r>
            <a:r>
              <a:rPr lang="fa-IR" sz="3200" b="0" dirty="0">
                <a:solidFill>
                  <a:srgbClr val="454545"/>
                </a:solidFill>
                <a:latin typeface=".ArabicUIText-Regular"/>
              </a:rPr>
              <a:t>نامیده</a:t>
            </a:r>
            <a:r>
              <a:rPr lang="fa-IR" sz="3200" b="0" dirty="0">
                <a:solidFill>
                  <a:srgbClr val="454545"/>
                </a:solidFill>
                <a:latin typeface=".SFUIText"/>
              </a:rPr>
              <a:t> </a:t>
            </a:r>
            <a:r>
              <a:rPr lang="fa-IR" sz="3200" b="0" dirty="0">
                <a:solidFill>
                  <a:srgbClr val="454545"/>
                </a:solidFill>
                <a:latin typeface=".ArabicUIText-Regular"/>
              </a:rPr>
              <a:t>می</a:t>
            </a:r>
            <a:r>
              <a:rPr lang="fa-IR" sz="3200" b="0" dirty="0">
                <a:solidFill>
                  <a:srgbClr val="454545"/>
                </a:solidFill>
                <a:latin typeface=".SFUIText"/>
              </a:rPr>
              <a:t> </a:t>
            </a:r>
            <a:r>
              <a:rPr lang="fa-IR" sz="3200" b="0" dirty="0">
                <a:solidFill>
                  <a:srgbClr val="454545"/>
                </a:solidFill>
                <a:latin typeface=".ArabicUIText-Regular"/>
              </a:rPr>
              <a:t>شود</a:t>
            </a:r>
            <a:r>
              <a:rPr lang="fa-IR" sz="3200" b="0" dirty="0">
                <a:solidFill>
                  <a:srgbClr val="454545"/>
                </a:solidFill>
                <a:latin typeface=".SFUIText"/>
              </a:rPr>
              <a:t>. </a:t>
            </a:r>
            <a:r>
              <a:rPr lang="fa-IR" sz="3200" b="0" dirty="0">
                <a:solidFill>
                  <a:srgbClr val="454545"/>
                </a:solidFill>
                <a:latin typeface=".ArabicUIText-Regular"/>
              </a:rPr>
              <a:t>برای</a:t>
            </a:r>
            <a:r>
              <a:rPr lang="fa-IR" sz="3200" b="0" dirty="0">
                <a:solidFill>
                  <a:srgbClr val="454545"/>
                </a:solidFill>
                <a:latin typeface=".SFUIText"/>
              </a:rPr>
              <a:t> </a:t>
            </a:r>
            <a:r>
              <a:rPr lang="fa-IR" sz="3200" b="0" dirty="0">
                <a:solidFill>
                  <a:srgbClr val="454545"/>
                </a:solidFill>
                <a:latin typeface=".ArabicUIText-Regular"/>
              </a:rPr>
              <a:t>انجام</a:t>
            </a:r>
            <a:r>
              <a:rPr lang="fa-IR" sz="3200" b="0" dirty="0">
                <a:solidFill>
                  <a:srgbClr val="454545"/>
                </a:solidFill>
                <a:latin typeface=".SFUIText"/>
              </a:rPr>
              <a:t> </a:t>
            </a:r>
            <a:r>
              <a:rPr lang="fa-IR" sz="3200" b="0" dirty="0">
                <a:solidFill>
                  <a:srgbClr val="454545"/>
                </a:solidFill>
                <a:latin typeface=".ArabicUIText-Regular"/>
              </a:rPr>
              <a:t>یک</a:t>
            </a:r>
            <a:r>
              <a:rPr lang="fa-IR" sz="3200" b="0" dirty="0">
                <a:solidFill>
                  <a:srgbClr val="454545"/>
                </a:solidFill>
                <a:latin typeface=".SFUIText"/>
              </a:rPr>
              <a:t> </a:t>
            </a:r>
            <a:r>
              <a:rPr lang="fa-IR" sz="3200" b="0" dirty="0">
                <a:solidFill>
                  <a:srgbClr val="454545"/>
                </a:solidFill>
                <a:latin typeface=".ArabicUIText-Regular"/>
              </a:rPr>
              <a:t>آزمایش</a:t>
            </a:r>
            <a:r>
              <a:rPr lang="fa-IR" sz="3200" b="0" dirty="0">
                <a:solidFill>
                  <a:srgbClr val="454545"/>
                </a:solidFill>
                <a:latin typeface=".SFUIText"/>
              </a:rPr>
              <a:t> </a:t>
            </a:r>
            <a:r>
              <a:rPr lang="fa-IR" sz="3200" b="0" dirty="0">
                <a:solidFill>
                  <a:srgbClr val="454545"/>
                </a:solidFill>
                <a:latin typeface=".ArabicUIText-Regular"/>
              </a:rPr>
              <a:t>پاپ،</a:t>
            </a:r>
            <a:r>
              <a:rPr lang="fa-IR" sz="3200" b="0" dirty="0">
                <a:solidFill>
                  <a:srgbClr val="454545"/>
                </a:solidFill>
                <a:latin typeface=".SFUIText"/>
              </a:rPr>
              <a:t> </a:t>
            </a:r>
            <a:r>
              <a:rPr lang="fa-IR" sz="3200" b="0" dirty="0">
                <a:solidFill>
                  <a:srgbClr val="454545"/>
                </a:solidFill>
                <a:latin typeface=".ArabicUIText-Regular"/>
              </a:rPr>
              <a:t>یک</a:t>
            </a:r>
            <a:r>
              <a:rPr lang="fa-IR" sz="3200" b="0" dirty="0">
                <a:solidFill>
                  <a:srgbClr val="454545"/>
                </a:solidFill>
                <a:latin typeface=".SFUIText"/>
              </a:rPr>
              <a:t> </a:t>
            </a:r>
            <a:r>
              <a:rPr lang="fa-IR" sz="3200" b="0" dirty="0">
                <a:solidFill>
                  <a:srgbClr val="454545"/>
                </a:solidFill>
                <a:latin typeface=".ArabicUIText-Regular"/>
              </a:rPr>
              <a:t>پزشک</a:t>
            </a:r>
            <a:r>
              <a:rPr lang="fa-IR" sz="3200" b="0" dirty="0">
                <a:solidFill>
                  <a:srgbClr val="454545"/>
                </a:solidFill>
                <a:latin typeface=".SFUIText"/>
              </a:rPr>
              <a:t> </a:t>
            </a:r>
            <a:r>
              <a:rPr lang="fa-IR" sz="3200" b="0" dirty="0">
                <a:solidFill>
                  <a:srgbClr val="454545"/>
                </a:solidFill>
                <a:latin typeface=".ArabicUIText-Regular"/>
              </a:rPr>
              <a:t>یا</a:t>
            </a:r>
            <a:r>
              <a:rPr lang="fa-IR" sz="3200" b="0" dirty="0">
                <a:solidFill>
                  <a:srgbClr val="454545"/>
                </a:solidFill>
                <a:latin typeface=".SFUIText"/>
              </a:rPr>
              <a:t> </a:t>
            </a:r>
            <a:r>
              <a:rPr lang="fa-IR" sz="3200" b="0" dirty="0">
                <a:solidFill>
                  <a:srgbClr val="454545"/>
                </a:solidFill>
                <a:latin typeface=".ArabicUIText-Regular"/>
              </a:rPr>
              <a:t>سایر</a:t>
            </a:r>
            <a:r>
              <a:rPr lang="fa-IR" sz="3200" b="0" dirty="0">
                <a:solidFill>
                  <a:srgbClr val="454545"/>
                </a:solidFill>
                <a:latin typeface=".SFUIText"/>
              </a:rPr>
              <a:t> </a:t>
            </a:r>
            <a:r>
              <a:rPr lang="fa-IR" sz="3200" b="0" dirty="0">
                <a:solidFill>
                  <a:srgbClr val="454545"/>
                </a:solidFill>
                <a:latin typeface=".ArabicUIText-Regular"/>
              </a:rPr>
              <a:t>ارائه</a:t>
            </a:r>
            <a:r>
              <a:rPr lang="fa-IR" sz="3200" b="0" dirty="0">
                <a:solidFill>
                  <a:srgbClr val="454545"/>
                </a:solidFill>
                <a:latin typeface=".SFUIText"/>
              </a:rPr>
              <a:t> </a:t>
            </a:r>
            <a:r>
              <a:rPr lang="fa-IR" sz="3200" b="0" dirty="0">
                <a:solidFill>
                  <a:srgbClr val="454545"/>
                </a:solidFill>
                <a:latin typeface=".ArabicUIText-Regular"/>
              </a:rPr>
              <a:t>دهنده</a:t>
            </a:r>
            <a:r>
              <a:rPr lang="fa-IR" sz="3200" b="0" dirty="0">
                <a:solidFill>
                  <a:srgbClr val="454545"/>
                </a:solidFill>
                <a:latin typeface=".SFUIText"/>
              </a:rPr>
              <a:t> </a:t>
            </a:r>
            <a:r>
              <a:rPr lang="fa-IR" sz="3200" b="0" dirty="0">
                <a:solidFill>
                  <a:srgbClr val="454545"/>
                </a:solidFill>
                <a:latin typeface=".ArabicUIText-Regular"/>
              </a:rPr>
              <a:t>خدمات</a:t>
            </a:r>
            <a:r>
              <a:rPr lang="fa-IR" sz="3200" b="0" dirty="0">
                <a:solidFill>
                  <a:srgbClr val="454545"/>
                </a:solidFill>
                <a:latin typeface=".SFUIText"/>
              </a:rPr>
              <a:t> </a:t>
            </a:r>
            <a:r>
              <a:rPr lang="fa-IR" sz="3200" b="0" dirty="0" smtClean="0">
                <a:solidFill>
                  <a:srgbClr val="454545"/>
                </a:solidFill>
                <a:latin typeface=".ArabicUIText-Regular"/>
              </a:rPr>
              <a:t>بهداشتی، از</a:t>
            </a:r>
            <a:r>
              <a:rPr lang="fa-IR" sz="3200" b="0" dirty="0" smtClean="0">
                <a:solidFill>
                  <a:srgbClr val="454545"/>
                </a:solidFill>
                <a:latin typeface=".SFUIText"/>
              </a:rPr>
              <a:t> </a:t>
            </a:r>
            <a:r>
              <a:rPr lang="fa-IR" sz="3200" b="0" dirty="0">
                <a:solidFill>
                  <a:srgbClr val="454545"/>
                </a:solidFill>
                <a:latin typeface=".ArabicUIText-Regular"/>
              </a:rPr>
              <a:t>یک</a:t>
            </a:r>
            <a:r>
              <a:rPr lang="fa-IR" sz="3200" b="0" dirty="0">
                <a:solidFill>
                  <a:srgbClr val="454545"/>
                </a:solidFill>
                <a:latin typeface=".SFUIText"/>
              </a:rPr>
              <a:t> </a:t>
            </a:r>
            <a:r>
              <a:rPr lang="en-US" sz="3200" b="0" dirty="0" smtClean="0">
                <a:solidFill>
                  <a:srgbClr val="454545"/>
                </a:solidFill>
                <a:latin typeface=".ArabicUIText-Regular"/>
              </a:rPr>
              <a:t>Broom</a:t>
            </a:r>
            <a:r>
              <a:rPr lang="fa-IR" sz="3200" b="0" dirty="0" smtClean="0">
                <a:solidFill>
                  <a:srgbClr val="454545"/>
                </a:solidFill>
                <a:latin typeface=".ArabicUIText-Regular"/>
              </a:rPr>
              <a:t>برای</a:t>
            </a:r>
            <a:r>
              <a:rPr lang="fa-IR" sz="3200" b="0" dirty="0" smtClean="0">
                <a:solidFill>
                  <a:srgbClr val="454545"/>
                </a:solidFill>
                <a:latin typeface=".SFUIText"/>
              </a:rPr>
              <a:t> </a:t>
            </a:r>
            <a:r>
              <a:rPr lang="fa-IR" sz="3200" b="0" dirty="0">
                <a:solidFill>
                  <a:srgbClr val="454545"/>
                </a:solidFill>
                <a:latin typeface=".ArabicUIText-Regular"/>
              </a:rPr>
              <a:t>جمع</a:t>
            </a:r>
            <a:r>
              <a:rPr lang="fa-IR" sz="3200" b="0" dirty="0">
                <a:solidFill>
                  <a:srgbClr val="454545"/>
                </a:solidFill>
                <a:latin typeface=".SFUIText"/>
              </a:rPr>
              <a:t> </a:t>
            </a:r>
            <a:r>
              <a:rPr lang="fa-IR" sz="3200" b="0" dirty="0">
                <a:solidFill>
                  <a:srgbClr val="454545"/>
                </a:solidFill>
                <a:latin typeface=".ArabicUIText-Regular"/>
              </a:rPr>
              <a:t>آوری</a:t>
            </a:r>
            <a:r>
              <a:rPr lang="fa-IR" sz="3200" b="0" dirty="0">
                <a:solidFill>
                  <a:srgbClr val="454545"/>
                </a:solidFill>
                <a:latin typeface=".SFUIText"/>
              </a:rPr>
              <a:t> </a:t>
            </a:r>
            <a:r>
              <a:rPr lang="fa-IR" sz="3200" b="0" dirty="0">
                <a:solidFill>
                  <a:srgbClr val="454545"/>
                </a:solidFill>
                <a:latin typeface=".ArabicUIText-Regular"/>
              </a:rPr>
              <a:t>سلول</a:t>
            </a:r>
            <a:r>
              <a:rPr lang="fa-IR" sz="3200" b="0" dirty="0">
                <a:solidFill>
                  <a:srgbClr val="454545"/>
                </a:solidFill>
                <a:latin typeface=".SFUIText"/>
              </a:rPr>
              <a:t> </a:t>
            </a:r>
            <a:r>
              <a:rPr lang="fa-IR" sz="3200" b="0" dirty="0">
                <a:solidFill>
                  <a:srgbClr val="454545"/>
                </a:solidFill>
                <a:latin typeface=".ArabicUIText-Regular"/>
              </a:rPr>
              <a:t>های</a:t>
            </a:r>
            <a:r>
              <a:rPr lang="fa-IR" sz="3200" b="0" dirty="0">
                <a:solidFill>
                  <a:srgbClr val="454545"/>
                </a:solidFill>
                <a:latin typeface=".SFUIText"/>
              </a:rPr>
              <a:t> </a:t>
            </a:r>
            <a:r>
              <a:rPr lang="fa-IR" sz="3200" b="0" dirty="0">
                <a:solidFill>
                  <a:srgbClr val="454545"/>
                </a:solidFill>
                <a:latin typeface=".ArabicUIText-Regular"/>
              </a:rPr>
              <a:t>دهانه</a:t>
            </a:r>
            <a:r>
              <a:rPr lang="fa-IR" sz="3200" b="0" dirty="0">
                <a:solidFill>
                  <a:srgbClr val="454545"/>
                </a:solidFill>
                <a:latin typeface=".SFUIText"/>
              </a:rPr>
              <a:t> </a:t>
            </a:r>
            <a:r>
              <a:rPr lang="fa-IR" sz="3200" b="0" dirty="0">
                <a:solidFill>
                  <a:srgbClr val="454545"/>
                </a:solidFill>
                <a:latin typeface=".ArabicUIText-Regular"/>
              </a:rPr>
              <a:t>رحم</a:t>
            </a:r>
            <a:r>
              <a:rPr lang="fa-IR" sz="3200" b="0" dirty="0">
                <a:solidFill>
                  <a:srgbClr val="454545"/>
                </a:solidFill>
                <a:latin typeface=".SFUIText"/>
              </a:rPr>
              <a:t> </a:t>
            </a:r>
            <a:r>
              <a:rPr lang="fa-IR" sz="3200" b="0" dirty="0">
                <a:solidFill>
                  <a:srgbClr val="454545"/>
                </a:solidFill>
                <a:latin typeface=".ArabicUIText-Regular"/>
              </a:rPr>
              <a:t>استفاده</a:t>
            </a:r>
            <a:r>
              <a:rPr lang="fa-IR" sz="3200" b="0" dirty="0">
                <a:solidFill>
                  <a:srgbClr val="454545"/>
                </a:solidFill>
                <a:latin typeface=".SFUIText"/>
              </a:rPr>
              <a:t> </a:t>
            </a:r>
            <a:r>
              <a:rPr lang="fa-IR" sz="3200" b="0" dirty="0">
                <a:solidFill>
                  <a:srgbClr val="454545"/>
                </a:solidFill>
                <a:latin typeface=".ArabicUIText-Regular"/>
              </a:rPr>
              <a:t>می</a:t>
            </a:r>
            <a:r>
              <a:rPr lang="fa-IR" sz="3200" b="0" dirty="0">
                <a:solidFill>
                  <a:srgbClr val="454545"/>
                </a:solidFill>
                <a:latin typeface=".SFUIText"/>
              </a:rPr>
              <a:t> </a:t>
            </a:r>
            <a:r>
              <a:rPr lang="fa-IR" sz="3200" b="0" dirty="0">
                <a:solidFill>
                  <a:srgbClr val="454545"/>
                </a:solidFill>
                <a:latin typeface=".ArabicUIText-Regular"/>
              </a:rPr>
              <a:t>کند</a:t>
            </a:r>
            <a:r>
              <a:rPr lang="fa-IR" sz="3200" b="0" dirty="0">
                <a:solidFill>
                  <a:srgbClr val="454545"/>
                </a:solidFill>
                <a:latin typeface=".SFUIText"/>
              </a:rPr>
              <a:t>. </a:t>
            </a:r>
            <a:endParaRPr lang="en-US" sz="3200" b="0" dirty="0" smtClean="0">
              <a:solidFill>
                <a:srgbClr val="454545"/>
              </a:solidFill>
              <a:latin typeface=".SFUIText"/>
            </a:endParaRPr>
          </a:p>
          <a:p>
            <a:pPr algn="justLow" rtl="1"/>
            <a:r>
              <a:rPr lang="fa-IR" sz="3200" b="0" dirty="0" smtClean="0">
                <a:solidFill>
                  <a:srgbClr val="454545"/>
                </a:solidFill>
                <a:latin typeface=".ArabicUIText-Regular"/>
              </a:rPr>
              <a:t>این</a:t>
            </a:r>
            <a:r>
              <a:rPr lang="fa-IR" sz="3200" b="0" dirty="0" smtClean="0">
                <a:solidFill>
                  <a:srgbClr val="454545"/>
                </a:solidFill>
                <a:latin typeface=".SFUIText"/>
              </a:rPr>
              <a:t> </a:t>
            </a:r>
            <a:r>
              <a:rPr lang="fa-IR" sz="3200" b="0" dirty="0">
                <a:solidFill>
                  <a:srgbClr val="454545"/>
                </a:solidFill>
                <a:latin typeface=".ArabicUIText-Regular"/>
              </a:rPr>
              <a:t>سلول</a:t>
            </a:r>
            <a:r>
              <a:rPr lang="fa-IR" sz="3200" b="0" dirty="0">
                <a:solidFill>
                  <a:srgbClr val="454545"/>
                </a:solidFill>
                <a:latin typeface=".SFUIText"/>
              </a:rPr>
              <a:t> </a:t>
            </a:r>
            <a:r>
              <a:rPr lang="fa-IR" sz="3200" b="0" dirty="0">
                <a:solidFill>
                  <a:srgbClr val="454545"/>
                </a:solidFill>
                <a:latin typeface=".ArabicUIText-Regular"/>
              </a:rPr>
              <a:t>ها</a:t>
            </a:r>
            <a:r>
              <a:rPr lang="fa-IR" sz="3200" b="0" dirty="0">
                <a:solidFill>
                  <a:srgbClr val="454545"/>
                </a:solidFill>
                <a:latin typeface=".SFUIText"/>
              </a:rPr>
              <a:t> </a:t>
            </a:r>
            <a:r>
              <a:rPr lang="fa-IR" sz="3200" b="0" dirty="0">
                <a:solidFill>
                  <a:srgbClr val="454545"/>
                </a:solidFill>
                <a:latin typeface=".ArabicUIText-Regular"/>
              </a:rPr>
              <a:t>بر</a:t>
            </a:r>
            <a:r>
              <a:rPr lang="fa-IR" sz="3200" b="0" dirty="0">
                <a:solidFill>
                  <a:srgbClr val="454545"/>
                </a:solidFill>
                <a:latin typeface=".SFUIText"/>
              </a:rPr>
              <a:t> </a:t>
            </a:r>
            <a:r>
              <a:rPr lang="fa-IR" sz="3200" b="0" dirty="0">
                <a:solidFill>
                  <a:srgbClr val="454545"/>
                </a:solidFill>
                <a:latin typeface=".ArabicUIText-Regular"/>
              </a:rPr>
              <a:t>روی</a:t>
            </a:r>
            <a:r>
              <a:rPr lang="fa-IR" sz="3200" b="0" dirty="0">
                <a:solidFill>
                  <a:srgbClr val="454545"/>
                </a:solidFill>
                <a:latin typeface=".SFUIText"/>
              </a:rPr>
              <a:t> </a:t>
            </a:r>
            <a:r>
              <a:rPr lang="fa-IR" sz="3200" b="0" dirty="0">
                <a:solidFill>
                  <a:srgbClr val="454545"/>
                </a:solidFill>
                <a:latin typeface=".ArabicUIText-Regular"/>
              </a:rPr>
              <a:t>یک</a:t>
            </a:r>
            <a:r>
              <a:rPr lang="fa-IR" sz="3200" b="0" dirty="0">
                <a:solidFill>
                  <a:srgbClr val="454545"/>
                </a:solidFill>
                <a:latin typeface=".SFUIText"/>
              </a:rPr>
              <a:t> </a:t>
            </a:r>
            <a:r>
              <a:rPr lang="fa-IR" sz="3200" b="0" dirty="0">
                <a:solidFill>
                  <a:srgbClr val="454545"/>
                </a:solidFill>
                <a:latin typeface=".ArabicUIText-Regular"/>
              </a:rPr>
              <a:t>اسلایدر</a:t>
            </a:r>
            <a:r>
              <a:rPr lang="fa-IR" sz="3200" b="0" dirty="0">
                <a:solidFill>
                  <a:srgbClr val="454545"/>
                </a:solidFill>
                <a:latin typeface=".SFUIText"/>
              </a:rPr>
              <a:t> </a:t>
            </a:r>
            <a:r>
              <a:rPr lang="fa-IR" sz="3200" b="0" dirty="0">
                <a:solidFill>
                  <a:srgbClr val="454545"/>
                </a:solidFill>
                <a:latin typeface=".ArabicUIText-Regular"/>
              </a:rPr>
              <a:t>شیشه</a:t>
            </a:r>
            <a:r>
              <a:rPr lang="fa-IR" sz="3200" b="0" dirty="0">
                <a:solidFill>
                  <a:srgbClr val="454545"/>
                </a:solidFill>
                <a:latin typeface=".SFUIText"/>
              </a:rPr>
              <a:t> </a:t>
            </a:r>
            <a:r>
              <a:rPr lang="fa-IR" sz="3200" b="0" dirty="0">
                <a:solidFill>
                  <a:srgbClr val="454545"/>
                </a:solidFill>
                <a:latin typeface=".ArabicUIText-Regular"/>
              </a:rPr>
              <a:t>ای</a:t>
            </a:r>
            <a:r>
              <a:rPr lang="fa-IR" sz="3200" b="0" dirty="0">
                <a:solidFill>
                  <a:srgbClr val="454545"/>
                </a:solidFill>
                <a:latin typeface=".SFUIText"/>
              </a:rPr>
              <a:t> ( </a:t>
            </a:r>
            <a:r>
              <a:rPr lang="fa-IR" sz="3200" b="0" dirty="0">
                <a:solidFill>
                  <a:srgbClr val="454545"/>
                </a:solidFill>
                <a:latin typeface=".ArabicUIText-Regular"/>
              </a:rPr>
              <a:t>پاپ</a:t>
            </a:r>
            <a:r>
              <a:rPr lang="fa-IR" sz="3200" b="0" dirty="0">
                <a:solidFill>
                  <a:srgbClr val="454545"/>
                </a:solidFill>
                <a:latin typeface=".SFUIText"/>
              </a:rPr>
              <a:t> </a:t>
            </a:r>
            <a:r>
              <a:rPr lang="fa-IR" sz="3200" b="0" dirty="0">
                <a:solidFill>
                  <a:srgbClr val="454545"/>
                </a:solidFill>
                <a:latin typeface=".ArabicUIText-Regular"/>
              </a:rPr>
              <a:t>اسمیر</a:t>
            </a:r>
            <a:r>
              <a:rPr lang="fa-IR" sz="3200" b="0" dirty="0">
                <a:solidFill>
                  <a:srgbClr val="454545"/>
                </a:solidFill>
                <a:latin typeface=".SFUIText"/>
              </a:rPr>
              <a:t> </a:t>
            </a:r>
            <a:r>
              <a:rPr lang="fa-IR" sz="3200" b="0" dirty="0">
                <a:solidFill>
                  <a:srgbClr val="454545"/>
                </a:solidFill>
                <a:latin typeface=".ArabicUIText-Regular"/>
              </a:rPr>
              <a:t>سنتی</a:t>
            </a:r>
            <a:r>
              <a:rPr lang="fa-IR" sz="3200" b="0" dirty="0">
                <a:solidFill>
                  <a:srgbClr val="454545"/>
                </a:solidFill>
                <a:latin typeface=".SFUIText"/>
              </a:rPr>
              <a:t> </a:t>
            </a:r>
            <a:r>
              <a:rPr lang="fa-IR" sz="3200" b="0" dirty="0">
                <a:solidFill>
                  <a:srgbClr val="454545"/>
                </a:solidFill>
                <a:latin typeface=".ArabicUIText-Regular"/>
              </a:rPr>
              <a:t>نامیده</a:t>
            </a:r>
            <a:r>
              <a:rPr lang="fa-IR" sz="3200" b="0" dirty="0">
                <a:solidFill>
                  <a:srgbClr val="454545"/>
                </a:solidFill>
                <a:latin typeface=".SFUIText"/>
              </a:rPr>
              <a:t> </a:t>
            </a:r>
            <a:r>
              <a:rPr lang="fa-IR" sz="3200" b="0" dirty="0">
                <a:solidFill>
                  <a:srgbClr val="454545"/>
                </a:solidFill>
                <a:latin typeface=".ArabicUIText-Regular"/>
              </a:rPr>
              <a:t>میشود</a:t>
            </a:r>
            <a:r>
              <a:rPr lang="fa-IR" sz="3200" b="0" dirty="0">
                <a:solidFill>
                  <a:srgbClr val="454545"/>
                </a:solidFill>
                <a:latin typeface=".SFUIText"/>
              </a:rPr>
              <a:t>) </a:t>
            </a:r>
            <a:r>
              <a:rPr lang="fa-IR" sz="3200" b="0" dirty="0">
                <a:solidFill>
                  <a:srgbClr val="454545"/>
                </a:solidFill>
                <a:latin typeface=".ArabicUIText-Regular"/>
              </a:rPr>
              <a:t>و</a:t>
            </a:r>
            <a:r>
              <a:rPr lang="fa-IR" sz="3200" b="0" dirty="0">
                <a:solidFill>
                  <a:srgbClr val="454545"/>
                </a:solidFill>
                <a:latin typeface=".SFUIText"/>
              </a:rPr>
              <a:t> </a:t>
            </a:r>
            <a:r>
              <a:rPr lang="fa-IR" sz="3200" b="0" dirty="0">
                <a:solidFill>
                  <a:srgbClr val="454545"/>
                </a:solidFill>
                <a:latin typeface=".ArabicUIText-Regular"/>
              </a:rPr>
              <a:t>یا</a:t>
            </a:r>
            <a:r>
              <a:rPr lang="fa-IR" sz="3200" b="0" dirty="0">
                <a:solidFill>
                  <a:srgbClr val="454545"/>
                </a:solidFill>
                <a:latin typeface=".SFUIText"/>
              </a:rPr>
              <a:t> </a:t>
            </a:r>
            <a:r>
              <a:rPr lang="fa-IR" sz="3200" b="0" dirty="0">
                <a:solidFill>
                  <a:srgbClr val="454545"/>
                </a:solidFill>
                <a:latin typeface=".ArabicUIText-Regular"/>
              </a:rPr>
              <a:t>به</a:t>
            </a:r>
            <a:r>
              <a:rPr lang="fa-IR" sz="3200" b="0" dirty="0">
                <a:solidFill>
                  <a:srgbClr val="454545"/>
                </a:solidFill>
                <a:latin typeface=".SFUIText"/>
              </a:rPr>
              <a:t> </a:t>
            </a:r>
            <a:r>
              <a:rPr lang="fa-IR" sz="3200" b="0" dirty="0">
                <a:solidFill>
                  <a:srgbClr val="454545"/>
                </a:solidFill>
                <a:latin typeface=".ArabicUIText-Regular"/>
              </a:rPr>
              <a:t>یک</a:t>
            </a:r>
            <a:r>
              <a:rPr lang="fa-IR" sz="3200" b="0" dirty="0">
                <a:solidFill>
                  <a:srgbClr val="454545"/>
                </a:solidFill>
                <a:latin typeface=".SFUIText"/>
              </a:rPr>
              <a:t> </a:t>
            </a:r>
            <a:r>
              <a:rPr lang="fa-IR" sz="3200" b="0" dirty="0">
                <a:solidFill>
                  <a:srgbClr val="454545"/>
                </a:solidFill>
                <a:latin typeface=".ArabicUIText-Regular"/>
              </a:rPr>
              <a:t>مایع</a:t>
            </a:r>
            <a:r>
              <a:rPr lang="fa-IR" sz="3200" b="0" dirty="0">
                <a:solidFill>
                  <a:srgbClr val="454545"/>
                </a:solidFill>
                <a:latin typeface=".SFUIText"/>
              </a:rPr>
              <a:t> </a:t>
            </a:r>
            <a:r>
              <a:rPr lang="fa-IR" sz="3200" b="0" dirty="0">
                <a:solidFill>
                  <a:srgbClr val="454545"/>
                </a:solidFill>
                <a:latin typeface=".ArabicUIText-Regular"/>
              </a:rPr>
              <a:t>محافظ</a:t>
            </a:r>
            <a:r>
              <a:rPr lang="fa-IR" sz="3200" b="0" dirty="0">
                <a:solidFill>
                  <a:srgbClr val="454545"/>
                </a:solidFill>
                <a:latin typeface=".SFUIText"/>
              </a:rPr>
              <a:t> </a:t>
            </a:r>
            <a:r>
              <a:rPr lang="fa-IR" sz="3200" b="0" dirty="0" smtClean="0">
                <a:solidFill>
                  <a:srgbClr val="454545"/>
                </a:solidFill>
                <a:latin typeface=".SFUIText"/>
              </a:rPr>
              <a:t>(</a:t>
            </a:r>
            <a:r>
              <a:rPr lang="fa-IR" sz="3200" dirty="0" smtClean="0">
                <a:solidFill>
                  <a:srgbClr val="454545"/>
                </a:solidFill>
                <a:latin typeface=".ArabicUIText-Regular"/>
              </a:rPr>
              <a:t>سیتولوژی بر پایه </a:t>
            </a:r>
            <a:r>
              <a:rPr lang="fa-IR" sz="3200" b="0" dirty="0" smtClean="0">
                <a:solidFill>
                  <a:srgbClr val="454545"/>
                </a:solidFill>
                <a:latin typeface=".ArabicUIText-Regular"/>
              </a:rPr>
              <a:t>مایع</a:t>
            </a:r>
            <a:r>
              <a:rPr lang="fa-IR" sz="3200" b="0" dirty="0" smtClean="0">
                <a:solidFill>
                  <a:srgbClr val="454545"/>
                </a:solidFill>
                <a:latin typeface=".SFUIText"/>
              </a:rPr>
              <a:t>) </a:t>
            </a:r>
            <a:r>
              <a:rPr lang="fa-IR" sz="3200" b="0" dirty="0">
                <a:solidFill>
                  <a:srgbClr val="454545"/>
                </a:solidFill>
                <a:latin typeface=".ArabicUIText-Regular"/>
              </a:rPr>
              <a:t>اضافه</a:t>
            </a:r>
            <a:r>
              <a:rPr lang="fa-IR" sz="3200" b="0" dirty="0">
                <a:solidFill>
                  <a:srgbClr val="454545"/>
                </a:solidFill>
                <a:latin typeface=".SFUIText"/>
              </a:rPr>
              <a:t> </a:t>
            </a:r>
            <a:r>
              <a:rPr lang="fa-IR" sz="3200" b="0" dirty="0" smtClean="0">
                <a:solidFill>
                  <a:srgbClr val="454545"/>
                </a:solidFill>
                <a:latin typeface=".ArabicUIText-Regular"/>
              </a:rPr>
              <a:t>می شود</a:t>
            </a:r>
            <a:r>
              <a:rPr lang="fa-IR" sz="3200" b="0" dirty="0" smtClean="0">
                <a:solidFill>
                  <a:srgbClr val="454545"/>
                </a:solidFill>
                <a:latin typeface=".SFUIText"/>
              </a:rPr>
              <a:t>. </a:t>
            </a:r>
            <a:endParaRPr lang="en-US" sz="3200" dirty="0"/>
          </a:p>
        </p:txBody>
      </p:sp>
    </p:spTree>
    <p:extLst>
      <p:ext uri="{BB962C8B-B14F-4D97-AF65-F5344CB8AC3E}">
        <p14:creationId xmlns:p14="http://schemas.microsoft.com/office/powerpoint/2010/main" val="818765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02B260-1FB6-2449-87F8-B1F62315AF4A}"/>
              </a:ext>
            </a:extLst>
          </p:cNvPr>
          <p:cNvSpPr txBox="1"/>
          <p:nvPr/>
        </p:nvSpPr>
        <p:spPr>
          <a:xfrm>
            <a:off x="723331" y="1350312"/>
            <a:ext cx="10754436" cy="3539430"/>
          </a:xfrm>
          <a:prstGeom prst="rect">
            <a:avLst/>
          </a:prstGeom>
          <a:noFill/>
        </p:spPr>
        <p:txBody>
          <a:bodyPr wrap="square">
            <a:spAutoFit/>
          </a:bodyPr>
          <a:lstStyle/>
          <a:p>
            <a:pPr algn="justLow" rtl="1"/>
            <a:r>
              <a:rPr lang="fa-IR" sz="3200" b="1" dirty="0">
                <a:solidFill>
                  <a:srgbClr val="454545"/>
                </a:solidFill>
                <a:latin typeface=".ArabicUIDisplay-Bold"/>
              </a:rPr>
              <a:t>برای</a:t>
            </a:r>
            <a:r>
              <a:rPr lang="fa-IR" sz="3200" b="1" dirty="0">
                <a:solidFill>
                  <a:srgbClr val="454545"/>
                </a:solidFill>
                <a:latin typeface=".SFUIDisplay-Bold"/>
              </a:rPr>
              <a:t> </a:t>
            </a:r>
            <a:r>
              <a:rPr lang="fa-IR" sz="3200" b="1" dirty="0">
                <a:solidFill>
                  <a:srgbClr val="454545"/>
                </a:solidFill>
                <a:latin typeface=".ArabicUIDisplay-Bold"/>
              </a:rPr>
              <a:t>آماده</a:t>
            </a:r>
            <a:r>
              <a:rPr lang="fa-IR" sz="3200" b="1" dirty="0">
                <a:solidFill>
                  <a:srgbClr val="454545"/>
                </a:solidFill>
                <a:latin typeface=".SFUIDisplay-Bold"/>
              </a:rPr>
              <a:t> </a:t>
            </a:r>
            <a:r>
              <a:rPr lang="fa-IR" sz="3200" b="1" dirty="0">
                <a:solidFill>
                  <a:srgbClr val="454545"/>
                </a:solidFill>
                <a:latin typeface=".ArabicUIDisplay-Bold"/>
              </a:rPr>
              <a:t>شدن</a:t>
            </a:r>
            <a:r>
              <a:rPr lang="fa-IR" sz="3200" b="1" dirty="0">
                <a:solidFill>
                  <a:srgbClr val="454545"/>
                </a:solidFill>
                <a:latin typeface=".SFUIDisplay-Bold"/>
              </a:rPr>
              <a:t> </a:t>
            </a:r>
            <a:r>
              <a:rPr lang="fa-IR" sz="3200" b="1" dirty="0">
                <a:solidFill>
                  <a:srgbClr val="454545"/>
                </a:solidFill>
                <a:latin typeface=".ArabicUIDisplay-Bold"/>
              </a:rPr>
              <a:t>برای</a:t>
            </a:r>
            <a:r>
              <a:rPr lang="fa-IR" sz="3200" b="1" dirty="0">
                <a:solidFill>
                  <a:srgbClr val="454545"/>
                </a:solidFill>
                <a:latin typeface=".SFUIDisplay-Bold"/>
              </a:rPr>
              <a:t> </a:t>
            </a:r>
            <a:r>
              <a:rPr lang="fa-IR" sz="3200" b="1" dirty="0">
                <a:solidFill>
                  <a:srgbClr val="454545"/>
                </a:solidFill>
                <a:latin typeface=".ArabicUIDisplay-Bold"/>
              </a:rPr>
              <a:t>آزمون</a:t>
            </a:r>
            <a:r>
              <a:rPr lang="fa-IR" sz="3200" b="1" dirty="0">
                <a:solidFill>
                  <a:srgbClr val="454545"/>
                </a:solidFill>
                <a:latin typeface=".SFUIDisplay-Bold"/>
              </a:rPr>
              <a:t> </a:t>
            </a:r>
            <a:r>
              <a:rPr lang="fa-IR" sz="3200" b="1" dirty="0">
                <a:solidFill>
                  <a:srgbClr val="454545"/>
                </a:solidFill>
                <a:latin typeface=".ArabicUIDisplay-Bold"/>
              </a:rPr>
              <a:t>پاپ</a:t>
            </a:r>
            <a:r>
              <a:rPr lang="fa-IR" sz="3200" b="1" dirty="0">
                <a:solidFill>
                  <a:srgbClr val="454545"/>
                </a:solidFill>
                <a:latin typeface=".SFUIDisplay-Bold"/>
              </a:rPr>
              <a:t> </a:t>
            </a:r>
            <a:r>
              <a:rPr lang="fa-IR" sz="3200" b="1" dirty="0">
                <a:solidFill>
                  <a:srgbClr val="454545"/>
                </a:solidFill>
                <a:latin typeface=".ArabicUIDisplay-Bold"/>
              </a:rPr>
              <a:t>چه</a:t>
            </a:r>
            <a:r>
              <a:rPr lang="fa-IR" sz="3200" b="1" dirty="0">
                <a:solidFill>
                  <a:srgbClr val="454545"/>
                </a:solidFill>
                <a:latin typeface=".SFUIDisplay-Bold"/>
              </a:rPr>
              <a:t> </a:t>
            </a:r>
            <a:r>
              <a:rPr lang="fa-IR" sz="3200" b="1" dirty="0">
                <a:solidFill>
                  <a:srgbClr val="454545"/>
                </a:solidFill>
                <a:latin typeface=".ArabicUIDisplay-Bold"/>
              </a:rPr>
              <a:t>باید</a:t>
            </a:r>
            <a:r>
              <a:rPr lang="fa-IR" sz="3200" b="1" dirty="0">
                <a:solidFill>
                  <a:srgbClr val="454545"/>
                </a:solidFill>
                <a:latin typeface=".SFUIDisplay-Bold"/>
              </a:rPr>
              <a:t> </a:t>
            </a:r>
            <a:r>
              <a:rPr lang="fa-IR" sz="3200" b="1" dirty="0">
                <a:solidFill>
                  <a:srgbClr val="454545"/>
                </a:solidFill>
                <a:latin typeface=".ArabicUIDisplay-Bold"/>
              </a:rPr>
              <a:t>بکنم؟</a:t>
            </a:r>
            <a:r>
              <a:rPr lang="fa-IR" sz="3200" b="0" dirty="0">
                <a:solidFill>
                  <a:srgbClr val="454545"/>
                </a:solidFill>
                <a:latin typeface=".SFUIText"/>
              </a:rPr>
              <a:t> </a:t>
            </a:r>
          </a:p>
          <a:p>
            <a:pPr algn="justLow" rtl="1"/>
            <a:r>
              <a:rPr lang="fa-IR" sz="3200" b="0" dirty="0">
                <a:solidFill>
                  <a:srgbClr val="454545"/>
                </a:solidFill>
                <a:latin typeface=".SFUIText"/>
              </a:rPr>
              <a:t> - </a:t>
            </a:r>
            <a:r>
              <a:rPr lang="fa-IR" sz="3200" b="0" dirty="0" smtClean="0">
                <a:solidFill>
                  <a:srgbClr val="454545"/>
                </a:solidFill>
                <a:latin typeface=".ArabicUIText-Regular"/>
              </a:rPr>
              <a:t>لازم</a:t>
            </a:r>
            <a:r>
              <a:rPr lang="fa-IR" sz="3200" b="0" dirty="0" smtClean="0">
                <a:solidFill>
                  <a:srgbClr val="454545"/>
                </a:solidFill>
                <a:latin typeface=".SFUIText"/>
              </a:rPr>
              <a:t> </a:t>
            </a:r>
            <a:r>
              <a:rPr lang="fa-IR" sz="3200" b="0" dirty="0">
                <a:solidFill>
                  <a:srgbClr val="454545"/>
                </a:solidFill>
                <a:latin typeface=".ArabicUIText-Regular"/>
              </a:rPr>
              <a:t>نیست</a:t>
            </a:r>
            <a:r>
              <a:rPr lang="fa-IR" sz="3200" b="0" dirty="0">
                <a:solidFill>
                  <a:srgbClr val="454545"/>
                </a:solidFill>
                <a:latin typeface=".SFUIText"/>
              </a:rPr>
              <a:t> </a:t>
            </a:r>
            <a:r>
              <a:rPr lang="fa-IR" sz="3200" b="0" dirty="0">
                <a:solidFill>
                  <a:srgbClr val="454545"/>
                </a:solidFill>
                <a:latin typeface=".ArabicUIText-Regular"/>
              </a:rPr>
              <a:t>کار</a:t>
            </a:r>
            <a:r>
              <a:rPr lang="fa-IR" sz="3200" b="0" dirty="0">
                <a:solidFill>
                  <a:srgbClr val="454545"/>
                </a:solidFill>
                <a:latin typeface=".SFUIText"/>
              </a:rPr>
              <a:t> </a:t>
            </a:r>
            <a:r>
              <a:rPr lang="fa-IR" sz="3200" b="0" dirty="0">
                <a:solidFill>
                  <a:srgbClr val="454545"/>
                </a:solidFill>
                <a:latin typeface=".ArabicUIText-Regular"/>
              </a:rPr>
              <a:t>ویژه</a:t>
            </a:r>
            <a:r>
              <a:rPr lang="fa-IR" sz="3200" b="0" dirty="0">
                <a:solidFill>
                  <a:srgbClr val="454545"/>
                </a:solidFill>
                <a:latin typeface=".SFUIText"/>
              </a:rPr>
              <a:t> </a:t>
            </a:r>
            <a:r>
              <a:rPr lang="fa-IR" sz="3200" b="0" dirty="0">
                <a:solidFill>
                  <a:srgbClr val="454545"/>
                </a:solidFill>
                <a:latin typeface=".ArabicUIText-Regular"/>
              </a:rPr>
              <a:t>ای</a:t>
            </a:r>
            <a:r>
              <a:rPr lang="fa-IR" sz="3200" b="0" dirty="0">
                <a:solidFill>
                  <a:srgbClr val="454545"/>
                </a:solidFill>
                <a:latin typeface=".SFUIText"/>
              </a:rPr>
              <a:t> </a:t>
            </a:r>
            <a:r>
              <a:rPr lang="fa-IR" sz="3200" b="0" dirty="0">
                <a:solidFill>
                  <a:srgbClr val="454545"/>
                </a:solidFill>
                <a:latin typeface=".ArabicUIText-Regular"/>
              </a:rPr>
              <a:t>برای</a:t>
            </a:r>
            <a:r>
              <a:rPr lang="fa-IR" sz="3200" b="0" dirty="0">
                <a:solidFill>
                  <a:srgbClr val="454545"/>
                </a:solidFill>
                <a:latin typeface=".SFUIText"/>
              </a:rPr>
              <a:t> </a:t>
            </a:r>
            <a:r>
              <a:rPr lang="fa-IR" sz="3200" b="0" dirty="0">
                <a:solidFill>
                  <a:srgbClr val="454545"/>
                </a:solidFill>
                <a:latin typeface=".ArabicUIText-Regular"/>
              </a:rPr>
              <a:t>آماده</a:t>
            </a:r>
            <a:r>
              <a:rPr lang="fa-IR" sz="3200" b="0" dirty="0">
                <a:solidFill>
                  <a:srgbClr val="454545"/>
                </a:solidFill>
                <a:latin typeface=".SFUIText"/>
              </a:rPr>
              <a:t> </a:t>
            </a:r>
            <a:r>
              <a:rPr lang="fa-IR" sz="3200" b="0" dirty="0">
                <a:solidFill>
                  <a:srgbClr val="454545"/>
                </a:solidFill>
                <a:latin typeface=".ArabicUIText-Regular"/>
              </a:rPr>
              <a:t>شدن</a:t>
            </a:r>
            <a:r>
              <a:rPr lang="fa-IR" sz="3200" b="0" dirty="0">
                <a:solidFill>
                  <a:srgbClr val="454545"/>
                </a:solidFill>
                <a:latin typeface=".SFUIText"/>
              </a:rPr>
              <a:t> </a:t>
            </a:r>
            <a:r>
              <a:rPr lang="fa-IR" sz="3200" b="0" dirty="0">
                <a:solidFill>
                  <a:srgbClr val="454545"/>
                </a:solidFill>
                <a:latin typeface=".ArabicUIText-Regular"/>
              </a:rPr>
              <a:t>برای</a:t>
            </a:r>
            <a:r>
              <a:rPr lang="fa-IR" sz="3200" b="0" dirty="0">
                <a:solidFill>
                  <a:srgbClr val="454545"/>
                </a:solidFill>
                <a:latin typeface=".SFUIText"/>
              </a:rPr>
              <a:t> </a:t>
            </a:r>
            <a:r>
              <a:rPr lang="fa-IR" sz="3200" b="0" dirty="0">
                <a:solidFill>
                  <a:srgbClr val="454545"/>
                </a:solidFill>
                <a:latin typeface=".ArabicUIText-Regular"/>
              </a:rPr>
              <a:t>آزمون</a:t>
            </a:r>
            <a:r>
              <a:rPr lang="fa-IR" sz="3200" b="0" dirty="0">
                <a:solidFill>
                  <a:srgbClr val="454545"/>
                </a:solidFill>
                <a:latin typeface=".SFUIText"/>
              </a:rPr>
              <a:t> </a:t>
            </a:r>
            <a:r>
              <a:rPr lang="fa-IR" sz="3200" b="0" dirty="0">
                <a:solidFill>
                  <a:srgbClr val="454545"/>
                </a:solidFill>
                <a:latin typeface=".ArabicUIText-Regular"/>
              </a:rPr>
              <a:t>پاپ</a:t>
            </a:r>
            <a:r>
              <a:rPr lang="fa-IR" sz="3200" b="0" dirty="0">
                <a:solidFill>
                  <a:srgbClr val="454545"/>
                </a:solidFill>
                <a:latin typeface=".SFUIText"/>
              </a:rPr>
              <a:t> </a:t>
            </a:r>
            <a:r>
              <a:rPr lang="fa-IR" sz="3200" b="0" dirty="0">
                <a:solidFill>
                  <a:srgbClr val="454545"/>
                </a:solidFill>
                <a:latin typeface=".ArabicUIText-Regular"/>
              </a:rPr>
              <a:t>انجام</a:t>
            </a:r>
            <a:r>
              <a:rPr lang="fa-IR" sz="3200" b="0" dirty="0">
                <a:solidFill>
                  <a:srgbClr val="454545"/>
                </a:solidFill>
                <a:latin typeface=".SFUIText"/>
              </a:rPr>
              <a:t> </a:t>
            </a:r>
            <a:r>
              <a:rPr lang="fa-IR" sz="3200" dirty="0" smtClean="0">
                <a:solidFill>
                  <a:srgbClr val="454545"/>
                </a:solidFill>
                <a:latin typeface=".ArabicUIText-Regular"/>
              </a:rPr>
              <a:t>داد</a:t>
            </a:r>
            <a:r>
              <a:rPr lang="fa-IR" sz="3200" b="0" dirty="0" smtClean="0">
                <a:solidFill>
                  <a:srgbClr val="454545"/>
                </a:solidFill>
                <a:latin typeface=".SFUIText"/>
              </a:rPr>
              <a:t>.</a:t>
            </a:r>
          </a:p>
          <a:p>
            <a:pPr algn="justLow" rtl="1"/>
            <a:r>
              <a:rPr lang="fa-IR" sz="3200" b="0" dirty="0" smtClean="0">
                <a:solidFill>
                  <a:srgbClr val="454545"/>
                </a:solidFill>
                <a:latin typeface=".SFUIText"/>
              </a:rPr>
              <a:t> </a:t>
            </a:r>
            <a:r>
              <a:rPr lang="fa-IR" sz="3200" b="0" dirty="0" smtClean="0">
                <a:solidFill>
                  <a:srgbClr val="454545"/>
                </a:solidFill>
                <a:latin typeface=".ArabicUIText-Regular"/>
              </a:rPr>
              <a:t>پاپ اسمیر بر پایه مایع</a:t>
            </a:r>
            <a:r>
              <a:rPr lang="fa-IR" sz="3200" b="0" dirty="0" smtClean="0">
                <a:solidFill>
                  <a:srgbClr val="454545"/>
                </a:solidFill>
                <a:latin typeface=".SFUIText"/>
              </a:rPr>
              <a:t> را </a:t>
            </a:r>
            <a:r>
              <a:rPr lang="fa-IR" sz="3200" b="0" dirty="0" smtClean="0">
                <a:solidFill>
                  <a:srgbClr val="454545"/>
                </a:solidFill>
                <a:latin typeface=".ArabicUIText-Regular"/>
              </a:rPr>
              <a:t>حتی</a:t>
            </a:r>
            <a:r>
              <a:rPr lang="fa-IR" sz="3200" b="0" dirty="0" smtClean="0">
                <a:solidFill>
                  <a:srgbClr val="454545"/>
                </a:solidFill>
                <a:latin typeface=".SFUIText"/>
              </a:rPr>
              <a:t> </a:t>
            </a:r>
            <a:r>
              <a:rPr lang="fa-IR" sz="3200" b="0" dirty="0">
                <a:solidFill>
                  <a:srgbClr val="454545"/>
                </a:solidFill>
                <a:latin typeface=".ArabicUIText-Regular"/>
              </a:rPr>
              <a:t>در</a:t>
            </a:r>
            <a:r>
              <a:rPr lang="fa-IR" sz="3200" b="0" dirty="0">
                <a:solidFill>
                  <a:srgbClr val="454545"/>
                </a:solidFill>
                <a:latin typeface=".SFUIText"/>
              </a:rPr>
              <a:t> </a:t>
            </a:r>
            <a:r>
              <a:rPr lang="fa-IR" sz="3200" b="0" dirty="0">
                <a:solidFill>
                  <a:srgbClr val="454545"/>
                </a:solidFill>
                <a:latin typeface=".ArabicUIText-Regular"/>
              </a:rPr>
              <a:t>زنان</a:t>
            </a:r>
            <a:r>
              <a:rPr lang="fa-IR" sz="3200" b="0" dirty="0">
                <a:solidFill>
                  <a:srgbClr val="454545"/>
                </a:solidFill>
                <a:latin typeface=".SFUIText"/>
              </a:rPr>
              <a:t> </a:t>
            </a:r>
            <a:r>
              <a:rPr lang="fa-IR" sz="3200" b="0" dirty="0">
                <a:solidFill>
                  <a:srgbClr val="454545"/>
                </a:solidFill>
                <a:latin typeface=".ArabicUIText-Regular"/>
              </a:rPr>
              <a:t>که</a:t>
            </a:r>
            <a:r>
              <a:rPr lang="fa-IR" sz="3200" b="0" dirty="0">
                <a:solidFill>
                  <a:srgbClr val="454545"/>
                </a:solidFill>
                <a:latin typeface=".SFUIText"/>
              </a:rPr>
              <a:t> </a:t>
            </a:r>
            <a:r>
              <a:rPr lang="fa-IR" sz="3200" b="0" dirty="0">
                <a:solidFill>
                  <a:srgbClr val="454545"/>
                </a:solidFill>
                <a:latin typeface=".ArabicUIText-Regular"/>
              </a:rPr>
              <a:t>اخیرا</a:t>
            </a:r>
            <a:r>
              <a:rPr lang="fa-IR" sz="3200" b="0" dirty="0">
                <a:solidFill>
                  <a:srgbClr val="454545"/>
                </a:solidFill>
                <a:latin typeface=".SFUIText"/>
              </a:rPr>
              <a:t> </a:t>
            </a:r>
            <a:r>
              <a:rPr lang="fa-IR" sz="3200" b="0" dirty="0">
                <a:solidFill>
                  <a:srgbClr val="454545"/>
                </a:solidFill>
                <a:latin typeface=".ArabicUIText-Regular"/>
              </a:rPr>
              <a:t>رابطه</a:t>
            </a:r>
            <a:r>
              <a:rPr lang="fa-IR" sz="3200" b="0" dirty="0">
                <a:solidFill>
                  <a:srgbClr val="454545"/>
                </a:solidFill>
                <a:latin typeface=".SFUIText"/>
              </a:rPr>
              <a:t> </a:t>
            </a:r>
            <a:r>
              <a:rPr lang="fa-IR" sz="3200" b="0" dirty="0">
                <a:solidFill>
                  <a:srgbClr val="454545"/>
                </a:solidFill>
                <a:latin typeface=".ArabicUIText-Regular"/>
              </a:rPr>
              <a:t>جنسی</a:t>
            </a:r>
            <a:r>
              <a:rPr lang="fa-IR" sz="3200" b="0" dirty="0">
                <a:solidFill>
                  <a:srgbClr val="454545"/>
                </a:solidFill>
                <a:latin typeface=".SFUIText"/>
              </a:rPr>
              <a:t> </a:t>
            </a:r>
            <a:r>
              <a:rPr lang="fa-IR" sz="3200" b="0" dirty="0">
                <a:solidFill>
                  <a:srgbClr val="454545"/>
                </a:solidFill>
                <a:latin typeface=".ArabicUIText-Regular"/>
              </a:rPr>
              <a:t>داشته</a:t>
            </a:r>
            <a:r>
              <a:rPr lang="fa-IR" sz="3200" b="0" dirty="0">
                <a:solidFill>
                  <a:srgbClr val="454545"/>
                </a:solidFill>
                <a:latin typeface=".SFUIText"/>
              </a:rPr>
              <a:t> </a:t>
            </a:r>
            <a:r>
              <a:rPr lang="fa-IR" sz="3200" b="0" dirty="0">
                <a:solidFill>
                  <a:srgbClr val="454545"/>
                </a:solidFill>
                <a:latin typeface=".ArabicUIText-Regular"/>
              </a:rPr>
              <a:t>اند</a:t>
            </a:r>
            <a:r>
              <a:rPr lang="fa-IR" sz="3200" b="0" dirty="0">
                <a:solidFill>
                  <a:srgbClr val="454545"/>
                </a:solidFill>
                <a:latin typeface=".SFUIText"/>
              </a:rPr>
              <a:t> </a:t>
            </a:r>
            <a:r>
              <a:rPr lang="fa-IR" sz="3200" b="0" dirty="0">
                <a:solidFill>
                  <a:srgbClr val="454545"/>
                </a:solidFill>
                <a:latin typeface=".ArabicUIText-Regular"/>
              </a:rPr>
              <a:t>یا</a:t>
            </a:r>
            <a:r>
              <a:rPr lang="fa-IR" sz="3200" b="0" dirty="0">
                <a:solidFill>
                  <a:srgbClr val="454545"/>
                </a:solidFill>
                <a:latin typeface=".SFUIText"/>
              </a:rPr>
              <a:t> </a:t>
            </a:r>
            <a:r>
              <a:rPr lang="fa-IR" sz="3200" b="0" dirty="0">
                <a:solidFill>
                  <a:srgbClr val="454545"/>
                </a:solidFill>
                <a:latin typeface=".ArabicUIText-Regular"/>
              </a:rPr>
              <a:t>از</a:t>
            </a:r>
            <a:r>
              <a:rPr lang="fa-IR" sz="3200" b="0" dirty="0">
                <a:solidFill>
                  <a:srgbClr val="454545"/>
                </a:solidFill>
                <a:latin typeface=".SFUIText"/>
              </a:rPr>
              <a:t> </a:t>
            </a:r>
            <a:r>
              <a:rPr lang="fa-IR" sz="3200" b="0" dirty="0">
                <a:solidFill>
                  <a:srgbClr val="454545"/>
                </a:solidFill>
                <a:latin typeface=".ArabicUIText-Regular"/>
              </a:rPr>
              <a:t>روان</a:t>
            </a:r>
            <a:r>
              <a:rPr lang="fa-IR" sz="3200" b="0" dirty="0">
                <a:solidFill>
                  <a:srgbClr val="454545"/>
                </a:solidFill>
                <a:latin typeface=".SFUIText"/>
              </a:rPr>
              <a:t> </a:t>
            </a:r>
            <a:r>
              <a:rPr lang="fa-IR" sz="3200" b="0" dirty="0">
                <a:solidFill>
                  <a:srgbClr val="454545"/>
                </a:solidFill>
                <a:latin typeface=".ArabicUIText-Regular"/>
              </a:rPr>
              <a:t>کننده</a:t>
            </a:r>
            <a:r>
              <a:rPr lang="fa-IR" sz="3200" b="0" dirty="0">
                <a:solidFill>
                  <a:srgbClr val="454545"/>
                </a:solidFill>
                <a:latin typeface=".SFUIText"/>
              </a:rPr>
              <a:t> </a:t>
            </a:r>
            <a:r>
              <a:rPr lang="fa-IR" sz="3200" b="0" dirty="0">
                <a:solidFill>
                  <a:srgbClr val="454545"/>
                </a:solidFill>
                <a:latin typeface=".ArabicUIText-Regular"/>
              </a:rPr>
              <a:t>های</a:t>
            </a:r>
            <a:r>
              <a:rPr lang="fa-IR" sz="3200" b="0" dirty="0">
                <a:solidFill>
                  <a:srgbClr val="454545"/>
                </a:solidFill>
                <a:latin typeface=".SFUIText"/>
              </a:rPr>
              <a:t> </a:t>
            </a:r>
            <a:r>
              <a:rPr lang="fa-IR" sz="3200" b="0" dirty="0">
                <a:solidFill>
                  <a:srgbClr val="454545"/>
                </a:solidFill>
                <a:latin typeface=".ArabicUIText-Regular"/>
              </a:rPr>
              <a:t>واژن</a:t>
            </a:r>
            <a:r>
              <a:rPr lang="fa-IR" sz="3200" b="0" dirty="0">
                <a:solidFill>
                  <a:srgbClr val="454545"/>
                </a:solidFill>
                <a:latin typeface=".SFUIText"/>
              </a:rPr>
              <a:t> </a:t>
            </a:r>
            <a:r>
              <a:rPr lang="fa-IR" sz="3200" b="0" dirty="0">
                <a:solidFill>
                  <a:srgbClr val="454545"/>
                </a:solidFill>
                <a:latin typeface=".ArabicUIText-Regular"/>
              </a:rPr>
              <a:t>یا</a:t>
            </a:r>
            <a:r>
              <a:rPr lang="fa-IR" sz="3200" b="0" dirty="0">
                <a:solidFill>
                  <a:srgbClr val="454545"/>
                </a:solidFill>
                <a:latin typeface=".SFUIText"/>
              </a:rPr>
              <a:t> </a:t>
            </a:r>
            <a:r>
              <a:rPr lang="fa-IR" sz="3200" b="0" dirty="0">
                <a:solidFill>
                  <a:srgbClr val="454545"/>
                </a:solidFill>
                <a:latin typeface=".ArabicUIText-Regular"/>
              </a:rPr>
              <a:t>کرم</a:t>
            </a:r>
            <a:r>
              <a:rPr lang="fa-IR" sz="3200" b="0" dirty="0">
                <a:solidFill>
                  <a:srgbClr val="454545"/>
                </a:solidFill>
                <a:latin typeface=".SFUIText"/>
              </a:rPr>
              <a:t> </a:t>
            </a:r>
            <a:r>
              <a:rPr lang="fa-IR" sz="3200" b="0" dirty="0">
                <a:solidFill>
                  <a:srgbClr val="454545"/>
                </a:solidFill>
                <a:latin typeface=".ArabicUIText-Regular"/>
              </a:rPr>
              <a:t>ها</a:t>
            </a:r>
            <a:r>
              <a:rPr lang="fa-IR" sz="3200" b="0" dirty="0">
                <a:solidFill>
                  <a:srgbClr val="454545"/>
                </a:solidFill>
                <a:latin typeface=".SFUIText"/>
              </a:rPr>
              <a:t> </a:t>
            </a:r>
            <a:r>
              <a:rPr lang="fa-IR" sz="3200" b="0" dirty="0">
                <a:solidFill>
                  <a:srgbClr val="454545"/>
                </a:solidFill>
                <a:latin typeface=".ArabicUIText-Regular"/>
              </a:rPr>
              <a:t>استفاده</a:t>
            </a:r>
            <a:r>
              <a:rPr lang="fa-IR" sz="3200" b="0" dirty="0">
                <a:solidFill>
                  <a:srgbClr val="454545"/>
                </a:solidFill>
                <a:latin typeface=".SFUIText"/>
              </a:rPr>
              <a:t> </a:t>
            </a:r>
            <a:r>
              <a:rPr lang="fa-IR" sz="3200" b="0" dirty="0">
                <a:solidFill>
                  <a:srgbClr val="454545"/>
                </a:solidFill>
                <a:latin typeface=".ArabicUIText-Regular"/>
              </a:rPr>
              <a:t>کرده</a:t>
            </a:r>
            <a:r>
              <a:rPr lang="fa-IR" sz="3200" b="0" dirty="0">
                <a:solidFill>
                  <a:srgbClr val="454545"/>
                </a:solidFill>
                <a:latin typeface=".SFUIText"/>
              </a:rPr>
              <a:t> </a:t>
            </a:r>
            <a:r>
              <a:rPr lang="fa-IR" sz="3200" b="0" dirty="0" smtClean="0">
                <a:solidFill>
                  <a:srgbClr val="454545"/>
                </a:solidFill>
                <a:latin typeface=".ArabicUIText-Regular"/>
              </a:rPr>
              <a:t>اند، می توان انجام داد</a:t>
            </a:r>
            <a:r>
              <a:rPr lang="fa-IR" sz="3200" b="0" dirty="0" smtClean="0">
                <a:solidFill>
                  <a:srgbClr val="454545"/>
                </a:solidFill>
                <a:latin typeface=".SFUIText"/>
              </a:rPr>
              <a:t>. </a:t>
            </a:r>
          </a:p>
          <a:p>
            <a:pPr algn="justLow" rtl="1"/>
            <a:endParaRPr lang="fa-IR" sz="3200" b="0" dirty="0" smtClean="0">
              <a:solidFill>
                <a:srgbClr val="454545"/>
              </a:solidFill>
              <a:latin typeface=".SFUIText"/>
            </a:endParaRPr>
          </a:p>
          <a:p>
            <a:pPr algn="justLow" rtl="1"/>
            <a:r>
              <a:rPr lang="fa-IR" sz="3200" b="0" dirty="0" smtClean="0">
                <a:solidFill>
                  <a:srgbClr val="454545"/>
                </a:solidFill>
                <a:latin typeface=".ArabicUIText-Regular"/>
              </a:rPr>
              <a:t>حتی</a:t>
            </a:r>
            <a:r>
              <a:rPr lang="fa-IR" sz="3200" b="0" dirty="0" smtClean="0">
                <a:solidFill>
                  <a:srgbClr val="454545"/>
                </a:solidFill>
                <a:latin typeface=".SFUIText"/>
              </a:rPr>
              <a:t> </a:t>
            </a:r>
            <a:r>
              <a:rPr lang="fa-IR" sz="3200" b="0" dirty="0">
                <a:solidFill>
                  <a:srgbClr val="454545"/>
                </a:solidFill>
                <a:latin typeface=".ArabicUIText-Regular"/>
              </a:rPr>
              <a:t>اگر</a:t>
            </a:r>
            <a:r>
              <a:rPr lang="fa-IR" sz="3200" b="0" dirty="0">
                <a:solidFill>
                  <a:srgbClr val="454545"/>
                </a:solidFill>
                <a:latin typeface=".SFUIText"/>
              </a:rPr>
              <a:t> </a:t>
            </a:r>
            <a:r>
              <a:rPr lang="fa-IR" sz="3200" b="0" dirty="0" smtClean="0">
                <a:solidFill>
                  <a:srgbClr val="454545"/>
                </a:solidFill>
                <a:latin typeface=".SFUIText"/>
              </a:rPr>
              <a:t>فرد </a:t>
            </a:r>
            <a:r>
              <a:rPr lang="fa-IR" sz="3200" b="0" dirty="0" smtClean="0">
                <a:solidFill>
                  <a:srgbClr val="454545"/>
                </a:solidFill>
                <a:latin typeface=".ArabicUIText-Regular"/>
              </a:rPr>
              <a:t>خونریزی</a:t>
            </a:r>
            <a:r>
              <a:rPr lang="fa-IR" sz="3200" b="0" dirty="0" smtClean="0">
                <a:solidFill>
                  <a:srgbClr val="454545"/>
                </a:solidFill>
                <a:latin typeface=".SFUIText"/>
              </a:rPr>
              <a:t> </a:t>
            </a:r>
            <a:r>
              <a:rPr lang="fa-IR" sz="3200" b="0" dirty="0">
                <a:solidFill>
                  <a:srgbClr val="454545"/>
                </a:solidFill>
                <a:latin typeface=".ArabicUIText-Regular"/>
              </a:rPr>
              <a:t>داشته</a:t>
            </a:r>
            <a:r>
              <a:rPr lang="fa-IR" sz="3200" b="0" dirty="0">
                <a:solidFill>
                  <a:srgbClr val="454545"/>
                </a:solidFill>
                <a:latin typeface=".SFUIText"/>
              </a:rPr>
              <a:t> </a:t>
            </a:r>
            <a:r>
              <a:rPr lang="fa-IR" sz="3200" b="0" dirty="0" smtClean="0">
                <a:solidFill>
                  <a:srgbClr val="454545"/>
                </a:solidFill>
                <a:latin typeface=".ArabicUIText-Regular"/>
              </a:rPr>
              <a:t>باشد</a:t>
            </a:r>
            <a:r>
              <a:rPr lang="fa-IR" sz="3200" b="0" dirty="0" smtClean="0">
                <a:solidFill>
                  <a:srgbClr val="454545"/>
                </a:solidFill>
                <a:latin typeface=".SFUIText"/>
              </a:rPr>
              <a:t> </a:t>
            </a:r>
            <a:r>
              <a:rPr lang="fa-IR" sz="3200" b="0" dirty="0">
                <a:solidFill>
                  <a:srgbClr val="454545"/>
                </a:solidFill>
                <a:latin typeface=".ArabicUIText-Regular"/>
              </a:rPr>
              <a:t>اگر</a:t>
            </a:r>
            <a:r>
              <a:rPr lang="fa-IR" sz="3200" b="0" dirty="0">
                <a:solidFill>
                  <a:srgbClr val="454545"/>
                </a:solidFill>
                <a:latin typeface=".SFUIText"/>
              </a:rPr>
              <a:t> </a:t>
            </a:r>
            <a:r>
              <a:rPr lang="fa-IR" sz="3200" b="0" dirty="0">
                <a:solidFill>
                  <a:srgbClr val="454545"/>
                </a:solidFill>
                <a:latin typeface=".ArabicUIText-Regular"/>
              </a:rPr>
              <a:t>خونریزی</a:t>
            </a:r>
            <a:r>
              <a:rPr lang="fa-IR" sz="3200" b="0" dirty="0">
                <a:solidFill>
                  <a:srgbClr val="454545"/>
                </a:solidFill>
                <a:latin typeface=".SFUIText"/>
              </a:rPr>
              <a:t> </a:t>
            </a:r>
            <a:r>
              <a:rPr lang="fa-IR" sz="3200" b="0" dirty="0" smtClean="0">
                <a:solidFill>
                  <a:srgbClr val="454545"/>
                </a:solidFill>
                <a:latin typeface=".ArabicUIText-Regular"/>
              </a:rPr>
              <a:t>خفیف باشد</a:t>
            </a:r>
            <a:r>
              <a:rPr lang="fa-IR" sz="3200" b="0" dirty="0">
                <a:solidFill>
                  <a:srgbClr val="454545"/>
                </a:solidFill>
                <a:latin typeface=".ArabicUIText-Regular"/>
              </a:rPr>
              <a:t>،</a:t>
            </a:r>
            <a:r>
              <a:rPr lang="fa-IR" sz="3200" b="0" dirty="0">
                <a:solidFill>
                  <a:srgbClr val="454545"/>
                </a:solidFill>
                <a:latin typeface=".SFUIText"/>
              </a:rPr>
              <a:t> </a:t>
            </a:r>
            <a:r>
              <a:rPr lang="fa-IR" sz="3200" b="0" dirty="0" smtClean="0">
                <a:solidFill>
                  <a:srgbClr val="454545"/>
                </a:solidFill>
                <a:latin typeface=".SFUIText"/>
              </a:rPr>
              <a:t>منعی برای انجام پاپ اسمیر محسوب نمی شود.</a:t>
            </a:r>
            <a:endParaRPr lang="en-US" sz="3200" dirty="0"/>
          </a:p>
        </p:txBody>
      </p:sp>
    </p:spTree>
    <p:extLst>
      <p:ext uri="{BB962C8B-B14F-4D97-AF65-F5344CB8AC3E}">
        <p14:creationId xmlns:p14="http://schemas.microsoft.com/office/powerpoint/2010/main" val="332655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7D39C4-F020-3045-8AC0-C4331CA77A91}"/>
              </a:ext>
            </a:extLst>
          </p:cNvPr>
          <p:cNvSpPr txBox="1"/>
          <p:nvPr/>
        </p:nvSpPr>
        <p:spPr>
          <a:xfrm>
            <a:off x="1342081" y="1166842"/>
            <a:ext cx="9507838" cy="2585323"/>
          </a:xfrm>
          <a:prstGeom prst="rect">
            <a:avLst/>
          </a:prstGeom>
          <a:noFill/>
        </p:spPr>
        <p:txBody>
          <a:bodyPr wrap="square">
            <a:spAutoFit/>
          </a:bodyPr>
          <a:lstStyle/>
          <a:p>
            <a:pPr algn="justLow" rtl="1"/>
            <a:r>
              <a:rPr lang="fa-IR" sz="2700" b="1" dirty="0">
                <a:solidFill>
                  <a:srgbClr val="454545"/>
                </a:solidFill>
                <a:latin typeface=".ArabicUIDisplay-Bold"/>
              </a:rPr>
              <a:t>ازمایش</a:t>
            </a:r>
            <a:r>
              <a:rPr lang="en-US" sz="2700" b="1" dirty="0">
                <a:solidFill>
                  <a:srgbClr val="454545"/>
                </a:solidFill>
                <a:latin typeface=".SFUIDisplay-Bold"/>
              </a:rPr>
              <a:t>HPV </a:t>
            </a:r>
            <a:r>
              <a:rPr lang="fa-IR" sz="2700" b="1" dirty="0">
                <a:solidFill>
                  <a:srgbClr val="454545"/>
                </a:solidFill>
                <a:latin typeface=".SFUIDisplay-Bold"/>
              </a:rPr>
              <a:t>   </a:t>
            </a:r>
          </a:p>
          <a:p>
            <a:pPr algn="justLow" rtl="1"/>
            <a:r>
              <a:rPr lang="fa-IR" sz="2700" b="0" dirty="0">
                <a:solidFill>
                  <a:srgbClr val="454545"/>
                </a:solidFill>
                <a:latin typeface=".ArabicUIText-Regular"/>
              </a:rPr>
              <a:t>یک</a:t>
            </a:r>
            <a:r>
              <a:rPr lang="fa-IR" sz="2700" b="0" dirty="0">
                <a:solidFill>
                  <a:srgbClr val="454545"/>
                </a:solidFill>
                <a:latin typeface=".SFUIText"/>
              </a:rPr>
              <a:t> </a:t>
            </a:r>
            <a:r>
              <a:rPr lang="fa-IR" sz="2700" b="0" dirty="0">
                <a:solidFill>
                  <a:srgbClr val="454545"/>
                </a:solidFill>
                <a:latin typeface=".ArabicUIText-Regular"/>
              </a:rPr>
              <a:t>آزمایش</a:t>
            </a:r>
            <a:r>
              <a:rPr lang="fa-IR" sz="2700" b="0" dirty="0">
                <a:solidFill>
                  <a:srgbClr val="454545"/>
                </a:solidFill>
                <a:latin typeface=".SFUIText"/>
              </a:rPr>
              <a:t> </a:t>
            </a:r>
            <a:r>
              <a:rPr lang="en-US" sz="2700" b="0" dirty="0">
                <a:solidFill>
                  <a:srgbClr val="454545"/>
                </a:solidFill>
                <a:latin typeface=".SFUIText"/>
              </a:rPr>
              <a:t>HPV </a:t>
            </a:r>
            <a:r>
              <a:rPr lang="fa-IR" sz="2700" b="0" dirty="0">
                <a:solidFill>
                  <a:srgbClr val="454545"/>
                </a:solidFill>
                <a:latin typeface=".ArabicUIText-Regular"/>
              </a:rPr>
              <a:t>می</a:t>
            </a:r>
            <a:r>
              <a:rPr lang="fa-IR" sz="2700" b="0" dirty="0">
                <a:solidFill>
                  <a:srgbClr val="454545"/>
                </a:solidFill>
                <a:latin typeface=".SFUIText"/>
              </a:rPr>
              <a:t> </a:t>
            </a:r>
            <a:r>
              <a:rPr lang="fa-IR" sz="2700" b="0" dirty="0">
                <a:solidFill>
                  <a:srgbClr val="454545"/>
                </a:solidFill>
                <a:latin typeface=".ArabicUIText-Regular"/>
              </a:rPr>
              <a:t>تواند</a:t>
            </a:r>
            <a:r>
              <a:rPr lang="fa-IR" sz="2700" b="0" dirty="0">
                <a:solidFill>
                  <a:srgbClr val="454545"/>
                </a:solidFill>
                <a:latin typeface=".SFUIText"/>
              </a:rPr>
              <a:t> </a:t>
            </a:r>
            <a:r>
              <a:rPr lang="fa-IR" sz="2700" b="0" dirty="0">
                <a:solidFill>
                  <a:srgbClr val="454545"/>
                </a:solidFill>
                <a:latin typeface=".ArabicUIText-Regular"/>
              </a:rPr>
              <a:t>همراه</a:t>
            </a:r>
            <a:r>
              <a:rPr lang="fa-IR" sz="2700" b="0" dirty="0">
                <a:solidFill>
                  <a:srgbClr val="454545"/>
                </a:solidFill>
                <a:latin typeface=".SFUIText"/>
              </a:rPr>
              <a:t> </a:t>
            </a:r>
            <a:r>
              <a:rPr lang="fa-IR" sz="2700" b="0" dirty="0">
                <a:solidFill>
                  <a:srgbClr val="454545"/>
                </a:solidFill>
                <a:latin typeface=".ArabicUIText-Regular"/>
              </a:rPr>
              <a:t>با</a:t>
            </a:r>
            <a:r>
              <a:rPr lang="fa-IR" sz="2700" b="0" dirty="0">
                <a:solidFill>
                  <a:srgbClr val="454545"/>
                </a:solidFill>
                <a:latin typeface=".SFUIText"/>
              </a:rPr>
              <a:t> </a:t>
            </a:r>
            <a:r>
              <a:rPr lang="fa-IR" sz="2700" b="0" dirty="0">
                <a:solidFill>
                  <a:srgbClr val="454545"/>
                </a:solidFill>
                <a:latin typeface=".ArabicUIText-Regular"/>
              </a:rPr>
              <a:t>آزمایش</a:t>
            </a:r>
            <a:r>
              <a:rPr lang="fa-IR" sz="2700" b="0" dirty="0">
                <a:solidFill>
                  <a:srgbClr val="454545"/>
                </a:solidFill>
                <a:latin typeface=".SFUIText"/>
              </a:rPr>
              <a:t> </a:t>
            </a:r>
            <a:r>
              <a:rPr lang="fa-IR" sz="2700" b="0" dirty="0">
                <a:solidFill>
                  <a:srgbClr val="454545"/>
                </a:solidFill>
                <a:latin typeface=".ArabicUIText-Regular"/>
              </a:rPr>
              <a:t>پاپ</a:t>
            </a:r>
            <a:r>
              <a:rPr lang="fa-IR" sz="2700" b="0" dirty="0">
                <a:solidFill>
                  <a:srgbClr val="454545"/>
                </a:solidFill>
                <a:latin typeface=".SFUIText"/>
              </a:rPr>
              <a:t> </a:t>
            </a:r>
            <a:r>
              <a:rPr lang="fa-IR" sz="2700" b="0" dirty="0">
                <a:solidFill>
                  <a:srgbClr val="454545"/>
                </a:solidFill>
                <a:latin typeface=".ArabicUIText-Regular"/>
              </a:rPr>
              <a:t>یا</a:t>
            </a:r>
            <a:r>
              <a:rPr lang="fa-IR" sz="2700" b="0" dirty="0">
                <a:solidFill>
                  <a:srgbClr val="454545"/>
                </a:solidFill>
                <a:latin typeface=".SFUIText"/>
              </a:rPr>
              <a:t> </a:t>
            </a:r>
            <a:r>
              <a:rPr lang="fa-IR" sz="2700" b="0" dirty="0">
                <a:solidFill>
                  <a:srgbClr val="454545"/>
                </a:solidFill>
                <a:latin typeface=".ArabicUIText-Regular"/>
              </a:rPr>
              <a:t>به</a:t>
            </a:r>
            <a:r>
              <a:rPr lang="fa-IR" sz="2700" b="0" dirty="0">
                <a:solidFill>
                  <a:srgbClr val="454545"/>
                </a:solidFill>
                <a:latin typeface=".SFUIText"/>
              </a:rPr>
              <a:t> </a:t>
            </a:r>
            <a:r>
              <a:rPr lang="fa-IR" sz="2700" b="0" dirty="0">
                <a:solidFill>
                  <a:srgbClr val="454545"/>
                </a:solidFill>
                <a:latin typeface=".ArabicUIText-Regular"/>
              </a:rPr>
              <a:t>عنوان</a:t>
            </a:r>
            <a:r>
              <a:rPr lang="fa-IR" sz="2700" b="0" dirty="0">
                <a:solidFill>
                  <a:srgbClr val="454545"/>
                </a:solidFill>
                <a:latin typeface=".SFUIText"/>
              </a:rPr>
              <a:t> </a:t>
            </a:r>
            <a:r>
              <a:rPr lang="fa-IR" sz="2700" b="0" dirty="0">
                <a:solidFill>
                  <a:srgbClr val="454545"/>
                </a:solidFill>
                <a:latin typeface=".ArabicUIText-Regular"/>
              </a:rPr>
              <a:t>یک</a:t>
            </a:r>
            <a:r>
              <a:rPr lang="fa-IR" sz="2700" b="0" dirty="0">
                <a:solidFill>
                  <a:srgbClr val="454545"/>
                </a:solidFill>
                <a:latin typeface=".SFUIText"/>
              </a:rPr>
              <a:t> </a:t>
            </a:r>
            <a:r>
              <a:rPr lang="fa-IR" sz="2700" b="0" dirty="0">
                <a:solidFill>
                  <a:srgbClr val="454545"/>
                </a:solidFill>
                <a:latin typeface=".ArabicUIText-Regular"/>
              </a:rPr>
              <a:t>آزمایش</a:t>
            </a:r>
            <a:r>
              <a:rPr lang="fa-IR" sz="2700" b="0" dirty="0">
                <a:solidFill>
                  <a:srgbClr val="454545"/>
                </a:solidFill>
                <a:latin typeface=".SFUIText"/>
              </a:rPr>
              <a:t> </a:t>
            </a:r>
            <a:r>
              <a:rPr lang="fa-IR" sz="2700" b="0" dirty="0">
                <a:solidFill>
                  <a:srgbClr val="454545"/>
                </a:solidFill>
                <a:latin typeface=".ArabicUIText-Regular"/>
              </a:rPr>
              <a:t>جداگانه</a:t>
            </a:r>
            <a:r>
              <a:rPr lang="fa-IR" sz="2700" b="0" dirty="0">
                <a:solidFill>
                  <a:srgbClr val="454545"/>
                </a:solidFill>
                <a:latin typeface=".SFUIText"/>
              </a:rPr>
              <a:t> </a:t>
            </a:r>
            <a:r>
              <a:rPr lang="fa-IR" sz="2700" b="0" dirty="0">
                <a:solidFill>
                  <a:srgbClr val="454545"/>
                </a:solidFill>
                <a:latin typeface=".ArabicUIText-Regular"/>
              </a:rPr>
              <a:t>انجام</a:t>
            </a:r>
            <a:r>
              <a:rPr lang="fa-IR" sz="2700" b="0" dirty="0">
                <a:solidFill>
                  <a:srgbClr val="454545"/>
                </a:solidFill>
                <a:latin typeface=".SFUIText"/>
              </a:rPr>
              <a:t> </a:t>
            </a:r>
            <a:r>
              <a:rPr lang="fa-IR" sz="2700" b="0" dirty="0">
                <a:solidFill>
                  <a:srgbClr val="454545"/>
                </a:solidFill>
                <a:latin typeface=".ArabicUIText-Regular"/>
              </a:rPr>
              <a:t>شود</a:t>
            </a:r>
            <a:r>
              <a:rPr lang="fa-IR" sz="2700" b="0" dirty="0">
                <a:solidFill>
                  <a:srgbClr val="454545"/>
                </a:solidFill>
                <a:latin typeface=".SFUIText"/>
              </a:rPr>
              <a:t>. </a:t>
            </a:r>
            <a:r>
              <a:rPr lang="fa-IR" sz="2700" b="0" dirty="0">
                <a:solidFill>
                  <a:srgbClr val="454545"/>
                </a:solidFill>
                <a:latin typeface=".ArabicUIText-Regular"/>
              </a:rPr>
              <a:t>مانند</a:t>
            </a:r>
            <a:r>
              <a:rPr lang="fa-IR" sz="2700" b="0" dirty="0">
                <a:solidFill>
                  <a:srgbClr val="454545"/>
                </a:solidFill>
                <a:latin typeface=".SFUIText"/>
              </a:rPr>
              <a:t> </a:t>
            </a:r>
            <a:r>
              <a:rPr lang="fa-IR" sz="2700" b="0" dirty="0">
                <a:solidFill>
                  <a:srgbClr val="454545"/>
                </a:solidFill>
                <a:latin typeface=".ArabicUIText-Regular"/>
              </a:rPr>
              <a:t>در</a:t>
            </a:r>
            <a:r>
              <a:rPr lang="fa-IR" sz="2700" b="0" dirty="0">
                <a:solidFill>
                  <a:srgbClr val="454545"/>
                </a:solidFill>
                <a:latin typeface=".SFUIText"/>
              </a:rPr>
              <a:t> </a:t>
            </a:r>
            <a:r>
              <a:rPr lang="fa-IR" sz="2700" b="0" dirty="0">
                <a:solidFill>
                  <a:srgbClr val="454545"/>
                </a:solidFill>
                <a:latin typeface=".ArabicUIText-Regular"/>
              </a:rPr>
              <a:t>آزمایش</a:t>
            </a:r>
            <a:r>
              <a:rPr lang="fa-IR" sz="2700" b="0" dirty="0">
                <a:solidFill>
                  <a:srgbClr val="454545"/>
                </a:solidFill>
                <a:latin typeface=".SFUIText"/>
              </a:rPr>
              <a:t> </a:t>
            </a:r>
            <a:r>
              <a:rPr lang="fa-IR" sz="2700" b="0" dirty="0">
                <a:solidFill>
                  <a:srgbClr val="454545"/>
                </a:solidFill>
                <a:latin typeface=".ArabicUIText-Regular"/>
              </a:rPr>
              <a:t>پاپ،</a:t>
            </a:r>
            <a:r>
              <a:rPr lang="fa-IR" sz="2700" b="0" dirty="0">
                <a:solidFill>
                  <a:srgbClr val="454545"/>
                </a:solidFill>
                <a:latin typeface=".SFUIText"/>
              </a:rPr>
              <a:t> </a:t>
            </a:r>
            <a:r>
              <a:rPr lang="fa-IR" sz="2700" b="0" dirty="0">
                <a:solidFill>
                  <a:srgbClr val="454545"/>
                </a:solidFill>
                <a:latin typeface=".ArabicUIText-Regular"/>
              </a:rPr>
              <a:t>آزمایش</a:t>
            </a:r>
            <a:r>
              <a:rPr lang="fa-IR" sz="2700" b="0" dirty="0">
                <a:solidFill>
                  <a:srgbClr val="454545"/>
                </a:solidFill>
                <a:latin typeface=".SFUIText"/>
              </a:rPr>
              <a:t> </a:t>
            </a:r>
            <a:r>
              <a:rPr lang="en-US" sz="2700" b="0" dirty="0">
                <a:solidFill>
                  <a:srgbClr val="454545"/>
                </a:solidFill>
                <a:latin typeface=".SFUIText"/>
              </a:rPr>
              <a:t>HPV </a:t>
            </a:r>
            <a:r>
              <a:rPr lang="fa-IR" sz="2700" b="0" dirty="0">
                <a:solidFill>
                  <a:srgbClr val="454545"/>
                </a:solidFill>
                <a:latin typeface=".ArabicUIText-Regular"/>
              </a:rPr>
              <a:t>در</a:t>
            </a:r>
            <a:r>
              <a:rPr lang="fa-IR" sz="2700" b="0" dirty="0">
                <a:solidFill>
                  <a:srgbClr val="454545"/>
                </a:solidFill>
                <a:latin typeface=".SFUIText"/>
              </a:rPr>
              <a:t> </a:t>
            </a:r>
            <a:r>
              <a:rPr lang="fa-IR" sz="2700" b="0" dirty="0">
                <a:solidFill>
                  <a:srgbClr val="454545"/>
                </a:solidFill>
                <a:latin typeface=".ArabicUIText-Regular"/>
              </a:rPr>
              <a:t>طول</a:t>
            </a:r>
            <a:r>
              <a:rPr lang="fa-IR" sz="2700" b="0" dirty="0">
                <a:solidFill>
                  <a:srgbClr val="454545"/>
                </a:solidFill>
                <a:latin typeface=".SFUIText"/>
              </a:rPr>
              <a:t> </a:t>
            </a:r>
            <a:r>
              <a:rPr lang="fa-IR" sz="2700" b="0" dirty="0">
                <a:solidFill>
                  <a:srgbClr val="454545"/>
                </a:solidFill>
                <a:latin typeface=".ArabicUIText-Regular"/>
              </a:rPr>
              <a:t>آزمایش</a:t>
            </a:r>
            <a:r>
              <a:rPr lang="fa-IR" sz="2700" b="0" dirty="0">
                <a:solidFill>
                  <a:srgbClr val="454545"/>
                </a:solidFill>
                <a:latin typeface=".SFUIText"/>
              </a:rPr>
              <a:t> </a:t>
            </a:r>
            <a:r>
              <a:rPr lang="fa-IR" sz="2700" b="0" dirty="0">
                <a:solidFill>
                  <a:srgbClr val="454545"/>
                </a:solidFill>
                <a:latin typeface=".ArabicUIText-Regular"/>
              </a:rPr>
              <a:t>لگن</a:t>
            </a:r>
            <a:r>
              <a:rPr lang="fa-IR" sz="2700" b="0" dirty="0">
                <a:solidFill>
                  <a:srgbClr val="454545"/>
                </a:solidFill>
                <a:latin typeface=".SFUIText"/>
              </a:rPr>
              <a:t> </a:t>
            </a:r>
            <a:r>
              <a:rPr lang="fa-IR" sz="2700" b="0" dirty="0">
                <a:solidFill>
                  <a:srgbClr val="454545"/>
                </a:solidFill>
                <a:latin typeface=".ArabicUIText-Regular"/>
              </a:rPr>
              <a:t>انجام</a:t>
            </a:r>
            <a:r>
              <a:rPr lang="fa-IR" sz="2700" b="0" dirty="0">
                <a:solidFill>
                  <a:srgbClr val="454545"/>
                </a:solidFill>
                <a:latin typeface=".SFUIText"/>
              </a:rPr>
              <a:t> </a:t>
            </a:r>
            <a:r>
              <a:rPr lang="fa-IR" sz="2700" b="0" dirty="0">
                <a:solidFill>
                  <a:srgbClr val="454545"/>
                </a:solidFill>
                <a:latin typeface=".ArabicUIText-Regular"/>
              </a:rPr>
              <a:t>می</a:t>
            </a:r>
            <a:r>
              <a:rPr lang="fa-IR" sz="2700" b="0" dirty="0">
                <a:solidFill>
                  <a:srgbClr val="454545"/>
                </a:solidFill>
                <a:latin typeface=".SFUIText"/>
              </a:rPr>
              <a:t> </a:t>
            </a:r>
            <a:r>
              <a:rPr lang="fa-IR" sz="2700" b="0" dirty="0">
                <a:solidFill>
                  <a:srgbClr val="454545"/>
                </a:solidFill>
                <a:latin typeface=".ArabicUIText-Regular"/>
              </a:rPr>
              <a:t>شود،</a:t>
            </a:r>
            <a:r>
              <a:rPr lang="fa-IR" sz="2700" b="0" dirty="0">
                <a:solidFill>
                  <a:srgbClr val="454545"/>
                </a:solidFill>
                <a:latin typeface=".SFUIText"/>
              </a:rPr>
              <a:t> </a:t>
            </a:r>
            <a:r>
              <a:rPr lang="fa-IR" sz="2700" b="0" dirty="0">
                <a:solidFill>
                  <a:srgbClr val="454545"/>
                </a:solidFill>
                <a:latin typeface=".ArabicUIText-Regular"/>
              </a:rPr>
              <a:t>برای</a:t>
            </a:r>
            <a:r>
              <a:rPr lang="fa-IR" sz="2700" b="0" dirty="0">
                <a:solidFill>
                  <a:srgbClr val="454545"/>
                </a:solidFill>
                <a:latin typeface=".SFUIText"/>
              </a:rPr>
              <a:t> </a:t>
            </a:r>
            <a:r>
              <a:rPr lang="fa-IR" sz="2700" b="0" dirty="0">
                <a:solidFill>
                  <a:srgbClr val="454545"/>
                </a:solidFill>
                <a:latin typeface=".ArabicUIText-Regular"/>
              </a:rPr>
              <a:t>این</a:t>
            </a:r>
            <a:r>
              <a:rPr lang="fa-IR" sz="2700" b="0" dirty="0">
                <a:solidFill>
                  <a:srgbClr val="454545"/>
                </a:solidFill>
                <a:latin typeface=".SFUIText"/>
              </a:rPr>
              <a:t> </a:t>
            </a:r>
            <a:r>
              <a:rPr lang="fa-IR" sz="2700" b="0" dirty="0">
                <a:solidFill>
                  <a:srgbClr val="454545"/>
                </a:solidFill>
                <a:latin typeface=".ArabicUIText-Regular"/>
              </a:rPr>
              <a:t>ازمایش</a:t>
            </a:r>
            <a:r>
              <a:rPr lang="fa-IR" sz="2700" b="0" dirty="0">
                <a:solidFill>
                  <a:srgbClr val="454545"/>
                </a:solidFill>
                <a:latin typeface=".SFUIText"/>
              </a:rPr>
              <a:t> </a:t>
            </a:r>
            <a:r>
              <a:rPr lang="fa-IR" sz="2700" b="0" dirty="0">
                <a:solidFill>
                  <a:srgbClr val="454545"/>
                </a:solidFill>
                <a:latin typeface=".ArabicUIText-Regular"/>
              </a:rPr>
              <a:t>از</a:t>
            </a:r>
            <a:r>
              <a:rPr lang="fa-IR" sz="2700" b="0" dirty="0">
                <a:solidFill>
                  <a:srgbClr val="454545"/>
                </a:solidFill>
                <a:latin typeface=".SFUIText"/>
              </a:rPr>
              <a:t> </a:t>
            </a:r>
            <a:r>
              <a:rPr lang="fa-IR" sz="2700" b="0" dirty="0">
                <a:solidFill>
                  <a:srgbClr val="454545"/>
                </a:solidFill>
                <a:latin typeface=".ArabicUIText-Regular"/>
              </a:rPr>
              <a:t>یک</a:t>
            </a:r>
            <a:r>
              <a:rPr lang="fa-IR" sz="2700" b="0" dirty="0">
                <a:solidFill>
                  <a:srgbClr val="454545"/>
                </a:solidFill>
                <a:latin typeface=".SFUIText"/>
              </a:rPr>
              <a:t> </a:t>
            </a:r>
            <a:r>
              <a:rPr lang="fa-IR" sz="2700" b="0" dirty="0">
                <a:solidFill>
                  <a:srgbClr val="454545"/>
                </a:solidFill>
                <a:latin typeface=".ArabicUIText-Regular"/>
              </a:rPr>
              <a:t>برس</a:t>
            </a:r>
            <a:r>
              <a:rPr lang="fa-IR" sz="2700" b="0" dirty="0">
                <a:solidFill>
                  <a:srgbClr val="454545"/>
                </a:solidFill>
                <a:latin typeface=".SFUIText"/>
              </a:rPr>
              <a:t> </a:t>
            </a:r>
            <a:r>
              <a:rPr lang="fa-IR" sz="2700" b="0" dirty="0">
                <a:solidFill>
                  <a:srgbClr val="454545"/>
                </a:solidFill>
                <a:latin typeface=".ArabicUIText-Regular"/>
              </a:rPr>
              <a:t>کوچک</a:t>
            </a:r>
            <a:r>
              <a:rPr lang="fa-IR" sz="2700" b="0" dirty="0">
                <a:solidFill>
                  <a:srgbClr val="454545"/>
                </a:solidFill>
                <a:latin typeface=".SFUIText"/>
              </a:rPr>
              <a:t> </a:t>
            </a:r>
            <a:r>
              <a:rPr lang="fa-IR" sz="2700" b="0" dirty="0">
                <a:solidFill>
                  <a:srgbClr val="454545"/>
                </a:solidFill>
                <a:latin typeface=".ArabicUIText-Regular"/>
              </a:rPr>
              <a:t>برای</a:t>
            </a:r>
            <a:r>
              <a:rPr lang="fa-IR" sz="2700" b="0" dirty="0">
                <a:solidFill>
                  <a:srgbClr val="454545"/>
                </a:solidFill>
                <a:latin typeface=".SFUIText"/>
              </a:rPr>
              <a:t> </a:t>
            </a:r>
            <a:r>
              <a:rPr lang="fa-IR" sz="2700" b="0" dirty="0">
                <a:solidFill>
                  <a:srgbClr val="454545"/>
                </a:solidFill>
                <a:latin typeface=".ArabicUIText-Regular"/>
              </a:rPr>
              <a:t>جمع</a:t>
            </a:r>
            <a:r>
              <a:rPr lang="fa-IR" sz="2700" b="0" dirty="0">
                <a:solidFill>
                  <a:srgbClr val="454545"/>
                </a:solidFill>
                <a:latin typeface=".SFUIText"/>
              </a:rPr>
              <a:t> </a:t>
            </a:r>
            <a:r>
              <a:rPr lang="fa-IR" sz="2700" b="0" dirty="0">
                <a:solidFill>
                  <a:srgbClr val="454545"/>
                </a:solidFill>
                <a:latin typeface=".ArabicUIText-Regular"/>
              </a:rPr>
              <a:t>آوری</a:t>
            </a:r>
            <a:r>
              <a:rPr lang="fa-IR" sz="2700" b="0" dirty="0">
                <a:solidFill>
                  <a:srgbClr val="454545"/>
                </a:solidFill>
                <a:latin typeface=".SFUIText"/>
              </a:rPr>
              <a:t> </a:t>
            </a:r>
            <a:r>
              <a:rPr lang="fa-IR" sz="2700" b="0" dirty="0">
                <a:solidFill>
                  <a:srgbClr val="454545"/>
                </a:solidFill>
                <a:latin typeface=".ArabicUIText-Regular"/>
              </a:rPr>
              <a:t>نمونه</a:t>
            </a:r>
            <a:r>
              <a:rPr lang="fa-IR" sz="2700" b="0" dirty="0">
                <a:solidFill>
                  <a:srgbClr val="454545"/>
                </a:solidFill>
                <a:latin typeface=".SFUIText"/>
              </a:rPr>
              <a:t> </a:t>
            </a:r>
            <a:r>
              <a:rPr lang="fa-IR" sz="2700" b="0" dirty="0">
                <a:solidFill>
                  <a:srgbClr val="454545"/>
                </a:solidFill>
                <a:latin typeface=".ArabicUIText-Regular"/>
              </a:rPr>
              <a:t>از</a:t>
            </a:r>
            <a:r>
              <a:rPr lang="fa-IR" sz="2700" b="0" dirty="0">
                <a:solidFill>
                  <a:srgbClr val="454545"/>
                </a:solidFill>
                <a:latin typeface=".SFUIText"/>
              </a:rPr>
              <a:t> </a:t>
            </a:r>
            <a:r>
              <a:rPr lang="fa-IR" sz="2700" b="0" dirty="0">
                <a:solidFill>
                  <a:srgbClr val="454545"/>
                </a:solidFill>
                <a:latin typeface=".ArabicUIText-Regular"/>
              </a:rPr>
              <a:t>گردن</a:t>
            </a:r>
            <a:r>
              <a:rPr lang="fa-IR" sz="2700" b="0" dirty="0">
                <a:solidFill>
                  <a:srgbClr val="454545"/>
                </a:solidFill>
                <a:latin typeface=".SFUIText"/>
              </a:rPr>
              <a:t> </a:t>
            </a:r>
            <a:r>
              <a:rPr lang="fa-IR" sz="2700" b="0" dirty="0">
                <a:solidFill>
                  <a:srgbClr val="454545"/>
                </a:solidFill>
                <a:latin typeface=".ArabicUIText-Regular"/>
              </a:rPr>
              <a:t>رحم</a:t>
            </a:r>
            <a:r>
              <a:rPr lang="fa-IR" sz="2700" b="0" dirty="0">
                <a:solidFill>
                  <a:srgbClr val="454545"/>
                </a:solidFill>
                <a:latin typeface=".SFUIText"/>
              </a:rPr>
              <a:t> </a:t>
            </a:r>
            <a:r>
              <a:rPr lang="fa-IR" sz="2700" b="0" dirty="0">
                <a:solidFill>
                  <a:srgbClr val="454545"/>
                </a:solidFill>
                <a:latin typeface=".ArabicUIText-Regular"/>
              </a:rPr>
              <a:t>استفاده</a:t>
            </a:r>
            <a:r>
              <a:rPr lang="fa-IR" sz="2700" b="0" dirty="0">
                <a:solidFill>
                  <a:srgbClr val="454545"/>
                </a:solidFill>
                <a:latin typeface=".SFUIText"/>
              </a:rPr>
              <a:t> </a:t>
            </a:r>
            <a:r>
              <a:rPr lang="fa-IR" sz="2700" b="0" dirty="0">
                <a:solidFill>
                  <a:srgbClr val="454545"/>
                </a:solidFill>
                <a:latin typeface=".ArabicUIText-Regular"/>
              </a:rPr>
              <a:t>میشود</a:t>
            </a:r>
            <a:r>
              <a:rPr lang="fa-IR" sz="2700" b="0" dirty="0">
                <a:solidFill>
                  <a:srgbClr val="454545"/>
                </a:solidFill>
                <a:latin typeface=".SFUIText"/>
              </a:rPr>
              <a:t> </a:t>
            </a:r>
            <a:r>
              <a:rPr lang="fa-IR" sz="2700" b="0" dirty="0">
                <a:solidFill>
                  <a:srgbClr val="454545"/>
                </a:solidFill>
                <a:latin typeface=".ArabicUIText-Regular"/>
              </a:rPr>
              <a:t>آزمایشات</a:t>
            </a:r>
            <a:r>
              <a:rPr lang="fa-IR" sz="2700" b="0" dirty="0">
                <a:solidFill>
                  <a:srgbClr val="454545"/>
                </a:solidFill>
                <a:latin typeface=".SFUIText"/>
              </a:rPr>
              <a:t> </a:t>
            </a:r>
            <a:r>
              <a:rPr lang="en-US" sz="2700" b="0" dirty="0">
                <a:solidFill>
                  <a:srgbClr val="454545"/>
                </a:solidFill>
                <a:latin typeface=".SFUIText"/>
              </a:rPr>
              <a:t>HPV </a:t>
            </a:r>
            <a:r>
              <a:rPr lang="fa-IR" sz="2700" b="0" dirty="0">
                <a:solidFill>
                  <a:srgbClr val="454545"/>
                </a:solidFill>
                <a:latin typeface=".ArabicUIText-Regular"/>
              </a:rPr>
              <a:t>برای</a:t>
            </a:r>
            <a:r>
              <a:rPr lang="fa-IR" sz="2700" b="0" dirty="0">
                <a:solidFill>
                  <a:srgbClr val="454545"/>
                </a:solidFill>
                <a:latin typeface=".SFUIText"/>
              </a:rPr>
              <a:t> </a:t>
            </a:r>
            <a:r>
              <a:rPr lang="fa-IR" sz="2700" b="0" dirty="0">
                <a:solidFill>
                  <a:srgbClr val="454545"/>
                </a:solidFill>
                <a:latin typeface=".ArabicUIText-Regular"/>
              </a:rPr>
              <a:t>انواع</a:t>
            </a:r>
            <a:r>
              <a:rPr lang="fa-IR" sz="2700" b="0" dirty="0">
                <a:solidFill>
                  <a:srgbClr val="454545"/>
                </a:solidFill>
                <a:latin typeface=".SFUIText"/>
              </a:rPr>
              <a:t> </a:t>
            </a:r>
            <a:r>
              <a:rPr lang="fa-IR" sz="2700" b="0" dirty="0">
                <a:solidFill>
                  <a:srgbClr val="454545"/>
                </a:solidFill>
                <a:latin typeface=".ArabicUIText-Regular"/>
              </a:rPr>
              <a:t>مختلف</a:t>
            </a:r>
            <a:r>
              <a:rPr lang="fa-IR" sz="2700" b="0" dirty="0">
                <a:solidFill>
                  <a:srgbClr val="454545"/>
                </a:solidFill>
                <a:latin typeface=".SFUIText"/>
              </a:rPr>
              <a:t> </a:t>
            </a:r>
            <a:r>
              <a:rPr lang="en-US" sz="2700" b="0" dirty="0">
                <a:solidFill>
                  <a:srgbClr val="454545"/>
                </a:solidFill>
                <a:latin typeface=".SFUIText"/>
              </a:rPr>
              <a:t>HPV </a:t>
            </a:r>
            <a:r>
              <a:rPr lang="fa-IR" sz="2700" b="0" dirty="0">
                <a:solidFill>
                  <a:srgbClr val="454545"/>
                </a:solidFill>
                <a:latin typeface=".ArabicUIText-Regular"/>
              </a:rPr>
              <a:t>آزمایش</a:t>
            </a:r>
            <a:r>
              <a:rPr lang="fa-IR" sz="2700" b="0" dirty="0">
                <a:solidFill>
                  <a:srgbClr val="454545"/>
                </a:solidFill>
                <a:latin typeface=".SFUIText"/>
              </a:rPr>
              <a:t> </a:t>
            </a:r>
            <a:r>
              <a:rPr lang="fa-IR" sz="2700" b="0" dirty="0">
                <a:solidFill>
                  <a:srgbClr val="454545"/>
                </a:solidFill>
                <a:latin typeface=".ArabicUIText-Regular"/>
              </a:rPr>
              <a:t>نمی</a:t>
            </a:r>
            <a:r>
              <a:rPr lang="fa-IR" sz="2700" b="0" dirty="0">
                <a:solidFill>
                  <a:srgbClr val="454545"/>
                </a:solidFill>
                <a:latin typeface=".SFUIText"/>
              </a:rPr>
              <a:t> </a:t>
            </a:r>
            <a:r>
              <a:rPr lang="fa-IR" sz="2700" b="0" dirty="0">
                <a:solidFill>
                  <a:srgbClr val="454545"/>
                </a:solidFill>
                <a:latin typeface=".ArabicUIText-Regular"/>
              </a:rPr>
              <a:t>کند</a:t>
            </a:r>
            <a:r>
              <a:rPr lang="fa-IR" sz="2700" b="0" dirty="0">
                <a:solidFill>
                  <a:srgbClr val="454545"/>
                </a:solidFill>
                <a:latin typeface=".SFUIText"/>
              </a:rPr>
              <a:t>. </a:t>
            </a:r>
            <a:r>
              <a:rPr lang="fa-IR" sz="2700" b="0" dirty="0">
                <a:solidFill>
                  <a:srgbClr val="454545"/>
                </a:solidFill>
                <a:latin typeface=".ArabicUIText-Regular"/>
              </a:rPr>
              <a:t>آنها</a:t>
            </a:r>
            <a:r>
              <a:rPr lang="fa-IR" sz="2700" b="0" dirty="0">
                <a:solidFill>
                  <a:srgbClr val="454545"/>
                </a:solidFill>
                <a:latin typeface=".SFUIText"/>
              </a:rPr>
              <a:t> </a:t>
            </a:r>
            <a:r>
              <a:rPr lang="fa-IR" sz="2700" b="0" dirty="0">
                <a:solidFill>
                  <a:srgbClr val="454545"/>
                </a:solidFill>
                <a:latin typeface=".ArabicUIText-Regular"/>
              </a:rPr>
              <a:t>برای</a:t>
            </a:r>
            <a:r>
              <a:rPr lang="fa-IR" sz="2700" b="0" dirty="0">
                <a:solidFill>
                  <a:srgbClr val="454545"/>
                </a:solidFill>
                <a:latin typeface=".SFUIText"/>
              </a:rPr>
              <a:t> </a:t>
            </a:r>
            <a:r>
              <a:rPr lang="fa-IR" sz="2700" b="0" dirty="0">
                <a:solidFill>
                  <a:srgbClr val="454545"/>
                </a:solidFill>
                <a:latin typeface=".ArabicUIText-Regular"/>
              </a:rPr>
              <a:t>سویه</a:t>
            </a:r>
            <a:r>
              <a:rPr lang="fa-IR" sz="2700" b="0" dirty="0">
                <a:solidFill>
                  <a:srgbClr val="454545"/>
                </a:solidFill>
                <a:latin typeface=".SFUIText"/>
              </a:rPr>
              <a:t> </a:t>
            </a:r>
            <a:r>
              <a:rPr lang="fa-IR" sz="2700" b="0" dirty="0">
                <a:solidFill>
                  <a:srgbClr val="454545"/>
                </a:solidFill>
                <a:latin typeface=".ArabicUIText-Regular"/>
              </a:rPr>
              <a:t>های</a:t>
            </a:r>
            <a:r>
              <a:rPr lang="fa-IR" sz="2700" b="0" dirty="0">
                <a:solidFill>
                  <a:srgbClr val="454545"/>
                </a:solidFill>
                <a:latin typeface=".SFUIText"/>
              </a:rPr>
              <a:t> </a:t>
            </a:r>
            <a:r>
              <a:rPr lang="en-US" sz="2700" b="0" dirty="0">
                <a:solidFill>
                  <a:srgbClr val="454545"/>
                </a:solidFill>
                <a:latin typeface=".SFUIText"/>
              </a:rPr>
              <a:t>HPV </a:t>
            </a:r>
            <a:r>
              <a:rPr lang="fa-IR" sz="2700" b="0" dirty="0">
                <a:solidFill>
                  <a:srgbClr val="454545"/>
                </a:solidFill>
                <a:latin typeface=".ArabicUIText-Regular"/>
              </a:rPr>
              <a:t>که</a:t>
            </a:r>
            <a:r>
              <a:rPr lang="fa-IR" sz="2700" b="0" dirty="0">
                <a:solidFill>
                  <a:srgbClr val="454545"/>
                </a:solidFill>
                <a:latin typeface=".SFUIText"/>
              </a:rPr>
              <a:t> </a:t>
            </a:r>
            <a:r>
              <a:rPr lang="fa-IR" sz="2700" b="0" dirty="0">
                <a:solidFill>
                  <a:srgbClr val="454545"/>
                </a:solidFill>
                <a:latin typeface=".ArabicUIText-Regular"/>
              </a:rPr>
              <a:t>بالاترین</a:t>
            </a:r>
            <a:r>
              <a:rPr lang="fa-IR" sz="2700" b="0" dirty="0">
                <a:solidFill>
                  <a:srgbClr val="454545"/>
                </a:solidFill>
                <a:latin typeface=".SFUIText"/>
              </a:rPr>
              <a:t> </a:t>
            </a:r>
            <a:r>
              <a:rPr lang="fa-IR" sz="2700" b="0" dirty="0">
                <a:solidFill>
                  <a:srgbClr val="454545"/>
                </a:solidFill>
                <a:latin typeface=".ArabicUIText-Regular"/>
              </a:rPr>
              <a:t>خطر</a:t>
            </a:r>
            <a:r>
              <a:rPr lang="fa-IR" sz="2700" b="0" dirty="0">
                <a:solidFill>
                  <a:srgbClr val="454545"/>
                </a:solidFill>
                <a:latin typeface=".SFUIText"/>
              </a:rPr>
              <a:t> </a:t>
            </a:r>
            <a:r>
              <a:rPr lang="fa-IR" sz="2700" b="0" dirty="0">
                <a:solidFill>
                  <a:srgbClr val="454545"/>
                </a:solidFill>
                <a:latin typeface=".ArabicUIText-Regular"/>
              </a:rPr>
              <a:t>ایجاد</a:t>
            </a:r>
            <a:r>
              <a:rPr lang="fa-IR" sz="2700" b="0" dirty="0">
                <a:solidFill>
                  <a:srgbClr val="454545"/>
                </a:solidFill>
                <a:latin typeface=".SFUIText"/>
              </a:rPr>
              <a:t> </a:t>
            </a:r>
            <a:r>
              <a:rPr lang="fa-IR" sz="2700" b="0" dirty="0">
                <a:solidFill>
                  <a:srgbClr val="454545"/>
                </a:solidFill>
                <a:latin typeface=".ArabicUIText-Regular"/>
              </a:rPr>
              <a:t>سرطان</a:t>
            </a:r>
            <a:r>
              <a:rPr lang="fa-IR" sz="2700" b="0" dirty="0">
                <a:solidFill>
                  <a:srgbClr val="454545"/>
                </a:solidFill>
                <a:latin typeface=".SFUIText"/>
              </a:rPr>
              <a:t> </a:t>
            </a:r>
            <a:r>
              <a:rPr lang="fa-IR" sz="2700" b="0" dirty="0">
                <a:solidFill>
                  <a:srgbClr val="454545"/>
                </a:solidFill>
                <a:latin typeface=".ArabicUIText-Regular"/>
              </a:rPr>
              <a:t>گردن</a:t>
            </a:r>
            <a:r>
              <a:rPr lang="fa-IR" sz="2700" b="0" dirty="0">
                <a:solidFill>
                  <a:srgbClr val="454545"/>
                </a:solidFill>
                <a:latin typeface=".SFUIText"/>
              </a:rPr>
              <a:t> </a:t>
            </a:r>
            <a:r>
              <a:rPr lang="fa-IR" sz="2700" b="0" dirty="0">
                <a:solidFill>
                  <a:srgbClr val="454545"/>
                </a:solidFill>
                <a:latin typeface=".ArabicUIText-Regular"/>
              </a:rPr>
              <a:t>رحم</a:t>
            </a:r>
            <a:r>
              <a:rPr lang="fa-IR" sz="2700" b="0" dirty="0">
                <a:solidFill>
                  <a:srgbClr val="454545"/>
                </a:solidFill>
                <a:latin typeface=".SFUIText"/>
              </a:rPr>
              <a:t> </a:t>
            </a:r>
            <a:r>
              <a:rPr lang="fa-IR" sz="2700" b="0" dirty="0">
                <a:solidFill>
                  <a:srgbClr val="454545"/>
                </a:solidFill>
                <a:latin typeface=".ArabicUIText-Regular"/>
              </a:rPr>
              <a:t>هستند،</a:t>
            </a:r>
            <a:r>
              <a:rPr lang="fa-IR" sz="2700" b="0" dirty="0">
                <a:solidFill>
                  <a:srgbClr val="454545"/>
                </a:solidFill>
                <a:latin typeface=".SFUIText"/>
              </a:rPr>
              <a:t> </a:t>
            </a:r>
            <a:r>
              <a:rPr lang="fa-IR" sz="2700" b="0" dirty="0">
                <a:solidFill>
                  <a:srgbClr val="454545"/>
                </a:solidFill>
                <a:latin typeface=".ArabicUIText-Regular"/>
              </a:rPr>
              <a:t>آزمایش</a:t>
            </a:r>
            <a:r>
              <a:rPr lang="fa-IR" sz="2700" b="0" dirty="0">
                <a:solidFill>
                  <a:srgbClr val="454545"/>
                </a:solidFill>
                <a:latin typeface=".SFUIText"/>
              </a:rPr>
              <a:t> </a:t>
            </a:r>
            <a:r>
              <a:rPr lang="fa-IR" sz="2700" b="0" dirty="0">
                <a:solidFill>
                  <a:srgbClr val="454545"/>
                </a:solidFill>
                <a:latin typeface=".ArabicUIText-Regular"/>
              </a:rPr>
              <a:t>می</a:t>
            </a:r>
            <a:r>
              <a:rPr lang="fa-IR" sz="2700" b="0" dirty="0">
                <a:solidFill>
                  <a:srgbClr val="454545"/>
                </a:solidFill>
                <a:latin typeface=".SFUIText"/>
              </a:rPr>
              <a:t> </a:t>
            </a:r>
            <a:r>
              <a:rPr lang="fa-IR" sz="2700" b="0" dirty="0">
                <a:solidFill>
                  <a:srgbClr val="454545"/>
                </a:solidFill>
                <a:latin typeface=".ArabicUIText-Regular"/>
              </a:rPr>
              <a:t>شوند</a:t>
            </a:r>
            <a:endParaRPr lang="en-US" sz="2700" dirty="0"/>
          </a:p>
        </p:txBody>
      </p:sp>
      <p:pic>
        <p:nvPicPr>
          <p:cNvPr id="6" name="Picture 5">
            <a:extLst>
              <a:ext uri="{FF2B5EF4-FFF2-40B4-BE49-F238E27FC236}">
                <a16:creationId xmlns:a16="http://schemas.microsoft.com/office/drawing/2014/main" xmlns="" id="{A1305082-BC17-2C4E-A616-1CD3B2E230CB}"/>
              </a:ext>
            </a:extLst>
          </p:cNvPr>
          <p:cNvPicPr>
            <a:picLocks noChangeAspect="1"/>
          </p:cNvPicPr>
          <p:nvPr/>
        </p:nvPicPr>
        <p:blipFill>
          <a:blip r:embed="rId2"/>
          <a:stretch>
            <a:fillRect/>
          </a:stretch>
        </p:blipFill>
        <p:spPr>
          <a:xfrm>
            <a:off x="2718881" y="4152899"/>
            <a:ext cx="6754238" cy="2059803"/>
          </a:xfrm>
          <a:prstGeom prst="rect">
            <a:avLst/>
          </a:prstGeom>
        </p:spPr>
      </p:pic>
    </p:spTree>
    <p:extLst>
      <p:ext uri="{BB962C8B-B14F-4D97-AF65-F5344CB8AC3E}">
        <p14:creationId xmlns:p14="http://schemas.microsoft.com/office/powerpoint/2010/main" val="1051075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دیاگرام پیگیری نتیجه پاپ اسمیر</a:t>
            </a:r>
            <a:endParaRPr lang="en-US" dirty="0"/>
          </a:p>
        </p:txBody>
      </p:sp>
      <p:pic>
        <p:nvPicPr>
          <p:cNvPr id="5" name="Picture 1" descr="2013 ASCCP Algorithms_final 02.07.13[1]_Page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6788" y="1856096"/>
            <a:ext cx="8652681" cy="484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082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2013 ASCCP Algorithms_final 02.07.13[1]_Page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1516" y="773373"/>
            <a:ext cx="899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099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6"/>
          <p:cNvSpPr txBox="1">
            <a:spLocks noChangeArrowheads="1"/>
          </p:cNvSpPr>
          <p:nvPr/>
        </p:nvSpPr>
        <p:spPr bwMode="auto">
          <a:xfrm>
            <a:off x="2019300" y="349251"/>
            <a:ext cx="815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600" b="1" i="1" dirty="0">
                <a:solidFill>
                  <a:srgbClr val="000000"/>
                </a:solidFill>
                <a:latin typeface="Arial" panose="020B0604020202020204" pitchFamily="34" charset="0"/>
              </a:rPr>
              <a:t>Management of Women with Biopsy-confirmed Cervical Intraepithelial Neoplasia - Grade 2 and 3 (CIN2,3) *  </a:t>
            </a:r>
          </a:p>
        </p:txBody>
      </p:sp>
      <p:sp>
        <p:nvSpPr>
          <p:cNvPr id="203779" name="Rectangle 10"/>
          <p:cNvSpPr>
            <a:spLocks noChangeArrowheads="1"/>
          </p:cNvSpPr>
          <p:nvPr/>
        </p:nvSpPr>
        <p:spPr bwMode="auto">
          <a:xfrm>
            <a:off x="3684588" y="2101850"/>
            <a:ext cx="2374900" cy="654050"/>
          </a:xfrm>
          <a:prstGeom prst="rect">
            <a:avLst/>
          </a:prstGeom>
          <a:solidFill>
            <a:srgbClr val="FDFACE"/>
          </a:solidFill>
          <a:ln w="12700">
            <a:solidFill>
              <a:schemeClr val="bg2"/>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defTabSz="914400">
              <a:spcBef>
                <a:spcPct val="0"/>
              </a:spcBef>
              <a:buSzTx/>
              <a:buNone/>
            </a:pPr>
            <a:endParaRPr lang="en-US" altLang="en-US" sz="2400">
              <a:solidFill>
                <a:srgbClr val="000000"/>
              </a:solidFill>
              <a:latin typeface="Times" panose="02020603050405020304" pitchFamily="18" charset="0"/>
            </a:endParaRPr>
          </a:p>
        </p:txBody>
      </p:sp>
      <p:sp>
        <p:nvSpPr>
          <p:cNvPr id="203780" name="Text Box 11"/>
          <p:cNvSpPr txBox="1">
            <a:spLocks noChangeArrowheads="1"/>
          </p:cNvSpPr>
          <p:nvPr/>
        </p:nvSpPr>
        <p:spPr bwMode="auto">
          <a:xfrm>
            <a:off x="4006851" y="2160589"/>
            <a:ext cx="185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400" b="1" i="1">
                <a:solidFill>
                  <a:srgbClr val="000000"/>
                </a:solidFill>
                <a:latin typeface="Arial" panose="020B0604020202020204" pitchFamily="34" charset="0"/>
              </a:rPr>
              <a:t>Either Excision</a:t>
            </a:r>
            <a:r>
              <a:rPr lang="en-US" altLang="en-US" sz="1400" b="1" i="1" baseline="30000">
                <a:solidFill>
                  <a:srgbClr val="000000"/>
                </a:solidFill>
                <a:latin typeface="Arial" panose="020B0604020202020204" pitchFamily="34" charset="0"/>
              </a:rPr>
              <a:t>†</a:t>
            </a:r>
            <a:r>
              <a:rPr lang="en-US" altLang="en-US" sz="1400" b="1" i="1">
                <a:solidFill>
                  <a:srgbClr val="000000"/>
                </a:solidFill>
                <a:latin typeface="Arial" panose="020B0604020202020204" pitchFamily="34" charset="0"/>
              </a:rPr>
              <a:t> or </a:t>
            </a:r>
          </a:p>
          <a:p>
            <a:pPr algn="ctr" defTabSz="914400">
              <a:spcBef>
                <a:spcPct val="0"/>
              </a:spcBef>
              <a:buSzTx/>
              <a:buNone/>
            </a:pPr>
            <a:r>
              <a:rPr lang="en-US" altLang="en-US" sz="1400" b="1" i="1">
                <a:solidFill>
                  <a:srgbClr val="000000"/>
                </a:solidFill>
                <a:latin typeface="Arial" panose="020B0604020202020204" pitchFamily="34" charset="0"/>
              </a:rPr>
              <a:t>Ablation of T-zone *</a:t>
            </a:r>
          </a:p>
        </p:txBody>
      </p:sp>
      <p:sp>
        <p:nvSpPr>
          <p:cNvPr id="203781" name="Text Box 15"/>
          <p:cNvSpPr txBox="1">
            <a:spLocks noChangeArrowheads="1"/>
          </p:cNvSpPr>
          <p:nvPr/>
        </p:nvSpPr>
        <p:spPr bwMode="auto">
          <a:xfrm>
            <a:off x="4603750" y="3355976"/>
            <a:ext cx="328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30000"/>
              </a:spcBef>
              <a:buSzTx/>
              <a:buNone/>
            </a:pPr>
            <a:r>
              <a:rPr lang="en-US" altLang="en-US" sz="1400" b="1" i="1">
                <a:solidFill>
                  <a:srgbClr val="000000"/>
                </a:solidFill>
                <a:latin typeface="Arial" panose="020B0604020202020204" pitchFamily="34" charset="0"/>
              </a:rPr>
              <a:t>Cotesting</a:t>
            </a:r>
            <a:r>
              <a:rPr lang="en-US" altLang="en-US" sz="1200">
                <a:solidFill>
                  <a:srgbClr val="000000"/>
                </a:solidFill>
                <a:latin typeface="Arial" panose="020B0604020202020204" pitchFamily="34" charset="0"/>
              </a:rPr>
              <a:t> </a:t>
            </a:r>
            <a:r>
              <a:rPr lang="en-US" altLang="en-US" sz="1200" i="1">
                <a:solidFill>
                  <a:srgbClr val="000000"/>
                </a:solidFill>
                <a:latin typeface="Arial" panose="020B0604020202020204" pitchFamily="34" charset="0"/>
              </a:rPr>
              <a:t> at 12 and 24 months</a:t>
            </a:r>
          </a:p>
        </p:txBody>
      </p:sp>
      <p:sp>
        <p:nvSpPr>
          <p:cNvPr id="203782" name="Line 17"/>
          <p:cNvSpPr>
            <a:spLocks noChangeShapeType="1"/>
          </p:cNvSpPr>
          <p:nvPr/>
        </p:nvSpPr>
        <p:spPr bwMode="auto">
          <a:xfrm flipH="1">
            <a:off x="4635501" y="3640138"/>
            <a:ext cx="538163" cy="303212"/>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03783" name="Text Box 20"/>
          <p:cNvSpPr txBox="1">
            <a:spLocks noChangeArrowheads="1"/>
          </p:cNvSpPr>
          <p:nvPr/>
        </p:nvSpPr>
        <p:spPr bwMode="auto">
          <a:xfrm>
            <a:off x="3811519" y="3989388"/>
            <a:ext cx="1130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400" i="1">
                <a:solidFill>
                  <a:srgbClr val="000000"/>
                </a:solidFill>
                <a:latin typeface="Arial" panose="020B0604020202020204" pitchFamily="34" charset="0"/>
              </a:rPr>
              <a:t>2x Negative</a:t>
            </a:r>
          </a:p>
          <a:p>
            <a:pPr algn="ctr" defTabSz="914400">
              <a:spcBef>
                <a:spcPct val="0"/>
              </a:spcBef>
              <a:buSzTx/>
              <a:buNone/>
            </a:pPr>
            <a:r>
              <a:rPr lang="en-US" altLang="en-US" sz="1400" i="1">
                <a:solidFill>
                  <a:srgbClr val="000000"/>
                </a:solidFill>
                <a:latin typeface="Arial" panose="020B0604020202020204" pitchFamily="34" charset="0"/>
              </a:rPr>
              <a:t>Results</a:t>
            </a:r>
          </a:p>
        </p:txBody>
      </p:sp>
      <p:sp>
        <p:nvSpPr>
          <p:cNvPr id="203784" name="Text Box 44"/>
          <p:cNvSpPr txBox="1">
            <a:spLocks noChangeArrowheads="1"/>
          </p:cNvSpPr>
          <p:nvPr/>
        </p:nvSpPr>
        <p:spPr bwMode="auto">
          <a:xfrm>
            <a:off x="6956425" y="4046539"/>
            <a:ext cx="162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400" i="1">
                <a:solidFill>
                  <a:srgbClr val="000000"/>
                </a:solidFill>
                <a:latin typeface="Arial" panose="020B0604020202020204" pitchFamily="34" charset="0"/>
              </a:rPr>
              <a:t>Any test abnormal</a:t>
            </a:r>
          </a:p>
        </p:txBody>
      </p:sp>
      <p:sp>
        <p:nvSpPr>
          <p:cNvPr id="203785" name="Rectangle 50"/>
          <p:cNvSpPr>
            <a:spLocks noChangeArrowheads="1"/>
          </p:cNvSpPr>
          <p:nvPr/>
        </p:nvSpPr>
        <p:spPr bwMode="auto">
          <a:xfrm>
            <a:off x="7051675" y="2085975"/>
            <a:ext cx="2362200" cy="647700"/>
          </a:xfrm>
          <a:prstGeom prst="rect">
            <a:avLst/>
          </a:prstGeom>
          <a:solidFill>
            <a:srgbClr val="FDFACE"/>
          </a:solidFill>
          <a:ln w="12700">
            <a:solidFill>
              <a:schemeClr val="bg2"/>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defTabSz="914400">
              <a:spcBef>
                <a:spcPct val="0"/>
              </a:spcBef>
              <a:buSzTx/>
              <a:buNone/>
            </a:pPr>
            <a:endParaRPr lang="en-US" altLang="en-US" sz="2400">
              <a:solidFill>
                <a:srgbClr val="000000"/>
              </a:solidFill>
              <a:latin typeface="Times" panose="02020603050405020304" pitchFamily="18" charset="0"/>
            </a:endParaRPr>
          </a:p>
        </p:txBody>
      </p:sp>
      <p:sp>
        <p:nvSpPr>
          <p:cNvPr id="203786" name="Text Box 51"/>
          <p:cNvSpPr txBox="1">
            <a:spLocks noChangeArrowheads="1"/>
          </p:cNvSpPr>
          <p:nvPr/>
        </p:nvSpPr>
        <p:spPr bwMode="auto">
          <a:xfrm>
            <a:off x="7200900" y="2170114"/>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400" b="1" i="1">
                <a:solidFill>
                  <a:srgbClr val="000000"/>
                </a:solidFill>
                <a:latin typeface="Arial" panose="020B0604020202020204" pitchFamily="34" charset="0"/>
              </a:rPr>
              <a:t>Diagnostic Excisional </a:t>
            </a:r>
          </a:p>
          <a:p>
            <a:pPr algn="ctr" defTabSz="914400">
              <a:spcBef>
                <a:spcPct val="0"/>
              </a:spcBef>
              <a:buSzTx/>
              <a:buNone/>
            </a:pPr>
            <a:r>
              <a:rPr lang="en-US" altLang="en-US" sz="1400" b="1" i="1">
                <a:solidFill>
                  <a:srgbClr val="000000"/>
                </a:solidFill>
                <a:latin typeface="Arial" panose="020B0604020202020204" pitchFamily="34" charset="0"/>
              </a:rPr>
              <a:t>Procedure</a:t>
            </a:r>
            <a:r>
              <a:rPr lang="en-US" altLang="en-US" sz="1200" b="1" i="1" baseline="30000">
                <a:solidFill>
                  <a:srgbClr val="000000"/>
                </a:solidFill>
                <a:latin typeface="Arial" panose="020B0604020202020204" pitchFamily="34" charset="0"/>
              </a:rPr>
              <a:t> †</a:t>
            </a:r>
            <a:endParaRPr lang="en-US" altLang="en-US" sz="1200" i="1">
              <a:solidFill>
                <a:srgbClr val="000000"/>
              </a:solidFill>
              <a:latin typeface="Arial" panose="020B0604020202020204" pitchFamily="34" charset="0"/>
            </a:endParaRPr>
          </a:p>
        </p:txBody>
      </p:sp>
      <p:sp>
        <p:nvSpPr>
          <p:cNvPr id="203787" name="Text Box 52"/>
          <p:cNvSpPr txBox="1">
            <a:spLocks noChangeArrowheads="1"/>
          </p:cNvSpPr>
          <p:nvPr/>
        </p:nvSpPr>
        <p:spPr bwMode="auto">
          <a:xfrm>
            <a:off x="3784600" y="1081089"/>
            <a:ext cx="193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defTabSz="914400">
              <a:spcBef>
                <a:spcPct val="0"/>
              </a:spcBef>
              <a:buSzTx/>
              <a:buNone/>
            </a:pPr>
            <a:r>
              <a:rPr lang="en-US" altLang="en-US" sz="1400" i="1">
                <a:solidFill>
                  <a:srgbClr val="000000"/>
                </a:solidFill>
                <a:latin typeface="Arial" panose="020B0604020202020204" pitchFamily="34" charset="0"/>
              </a:rPr>
              <a:t>Adequate Colposcopy</a:t>
            </a:r>
          </a:p>
        </p:txBody>
      </p:sp>
      <p:sp>
        <p:nvSpPr>
          <p:cNvPr id="203788" name="Text Box 53"/>
          <p:cNvSpPr txBox="1">
            <a:spLocks noChangeArrowheads="1"/>
          </p:cNvSpPr>
          <p:nvPr/>
        </p:nvSpPr>
        <p:spPr bwMode="auto">
          <a:xfrm>
            <a:off x="6858000" y="1001714"/>
            <a:ext cx="28638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400" i="1">
                <a:solidFill>
                  <a:srgbClr val="000000"/>
                </a:solidFill>
                <a:latin typeface="Arial" panose="020B0604020202020204" pitchFamily="34" charset="0"/>
              </a:rPr>
              <a:t>Inadequate Colposcopy or</a:t>
            </a:r>
          </a:p>
          <a:p>
            <a:pPr algn="ctr" defTabSz="914400">
              <a:spcBef>
                <a:spcPct val="0"/>
              </a:spcBef>
              <a:buSzTx/>
              <a:buNone/>
            </a:pPr>
            <a:r>
              <a:rPr lang="en-US" altLang="en-US" sz="1400" i="1">
                <a:solidFill>
                  <a:srgbClr val="000000"/>
                </a:solidFill>
                <a:latin typeface="Arial" panose="020B0604020202020204" pitchFamily="34" charset="0"/>
              </a:rPr>
              <a:t>Recurrent CIN2,3 or</a:t>
            </a:r>
          </a:p>
          <a:p>
            <a:pPr algn="ctr" defTabSz="914400">
              <a:spcBef>
                <a:spcPct val="0"/>
              </a:spcBef>
              <a:buSzTx/>
              <a:buNone/>
            </a:pPr>
            <a:r>
              <a:rPr lang="en-US" altLang="en-US" sz="1400" i="1">
                <a:solidFill>
                  <a:srgbClr val="000000"/>
                </a:solidFill>
                <a:latin typeface="Arial" panose="020B0604020202020204" pitchFamily="34" charset="0"/>
              </a:rPr>
              <a:t>Endocervical sampling is CIN2,3</a:t>
            </a:r>
          </a:p>
        </p:txBody>
      </p:sp>
      <p:sp>
        <p:nvSpPr>
          <p:cNvPr id="203789" name="Rectangle 69"/>
          <p:cNvSpPr>
            <a:spLocks noChangeArrowheads="1"/>
          </p:cNvSpPr>
          <p:nvPr/>
        </p:nvSpPr>
        <p:spPr bwMode="auto">
          <a:xfrm>
            <a:off x="7766050" y="4851401"/>
            <a:ext cx="2178050" cy="777875"/>
          </a:xfrm>
          <a:prstGeom prst="rect">
            <a:avLst/>
          </a:prstGeom>
          <a:solidFill>
            <a:srgbClr val="E8E8E8"/>
          </a:solidFill>
          <a:ln w="12700">
            <a:solidFill>
              <a:schemeClr val="bg2"/>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defTabSz="914400">
              <a:spcBef>
                <a:spcPct val="0"/>
              </a:spcBef>
              <a:buSzTx/>
              <a:buNone/>
            </a:pPr>
            <a:endParaRPr lang="en-US" altLang="en-US" sz="2400">
              <a:solidFill>
                <a:srgbClr val="000000"/>
              </a:solidFill>
              <a:latin typeface="Times" panose="02020603050405020304" pitchFamily="18" charset="0"/>
            </a:endParaRPr>
          </a:p>
        </p:txBody>
      </p:sp>
      <p:sp>
        <p:nvSpPr>
          <p:cNvPr id="203790" name="Text Box 70"/>
          <p:cNvSpPr txBox="1">
            <a:spLocks noChangeArrowheads="1"/>
          </p:cNvSpPr>
          <p:nvPr/>
        </p:nvSpPr>
        <p:spPr bwMode="auto">
          <a:xfrm>
            <a:off x="7848601" y="4992689"/>
            <a:ext cx="2047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400" b="1" i="1">
                <a:solidFill>
                  <a:srgbClr val="000000"/>
                </a:solidFill>
                <a:latin typeface="Arial" panose="020B0604020202020204" pitchFamily="34" charset="0"/>
              </a:rPr>
              <a:t>Colposcopy</a:t>
            </a:r>
          </a:p>
          <a:p>
            <a:pPr algn="ctr" defTabSz="914400">
              <a:spcBef>
                <a:spcPct val="0"/>
              </a:spcBef>
              <a:buSzTx/>
              <a:buNone/>
            </a:pPr>
            <a:r>
              <a:rPr lang="en-US" altLang="en-US" sz="1200" i="1">
                <a:solidFill>
                  <a:srgbClr val="000000"/>
                </a:solidFill>
                <a:latin typeface="Arial" panose="020B0604020202020204" pitchFamily="34" charset="0"/>
              </a:rPr>
              <a:t>With endocervical sampling</a:t>
            </a:r>
          </a:p>
        </p:txBody>
      </p:sp>
      <p:sp>
        <p:nvSpPr>
          <p:cNvPr id="203791" name="Line 79"/>
          <p:cNvSpPr>
            <a:spLocks noChangeShapeType="1"/>
          </p:cNvSpPr>
          <p:nvPr/>
        </p:nvSpPr>
        <p:spPr bwMode="auto">
          <a:xfrm>
            <a:off x="5162550" y="2965450"/>
            <a:ext cx="0" cy="355600"/>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03792" name="Line 81"/>
          <p:cNvSpPr>
            <a:spLocks noChangeShapeType="1"/>
          </p:cNvSpPr>
          <p:nvPr/>
        </p:nvSpPr>
        <p:spPr bwMode="auto">
          <a:xfrm>
            <a:off x="7200900" y="2955925"/>
            <a:ext cx="0" cy="355600"/>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03793" name="Line 83"/>
          <p:cNvSpPr>
            <a:spLocks noChangeShapeType="1"/>
          </p:cNvSpPr>
          <p:nvPr/>
        </p:nvSpPr>
        <p:spPr bwMode="auto">
          <a:xfrm>
            <a:off x="3128963" y="5035550"/>
            <a:ext cx="0" cy="279400"/>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03794" name="Line 85"/>
          <p:cNvSpPr>
            <a:spLocks noChangeShapeType="1"/>
          </p:cNvSpPr>
          <p:nvPr/>
        </p:nvSpPr>
        <p:spPr bwMode="auto">
          <a:xfrm>
            <a:off x="8166101" y="4483101"/>
            <a:ext cx="225425" cy="193675"/>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03795" name="Line 87"/>
          <p:cNvSpPr>
            <a:spLocks noChangeShapeType="1"/>
          </p:cNvSpPr>
          <p:nvPr/>
        </p:nvSpPr>
        <p:spPr bwMode="auto">
          <a:xfrm>
            <a:off x="4768850" y="1436689"/>
            <a:ext cx="7938" cy="555625"/>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03796" name="Line 88"/>
          <p:cNvSpPr>
            <a:spLocks noChangeShapeType="1"/>
          </p:cNvSpPr>
          <p:nvPr/>
        </p:nvSpPr>
        <p:spPr bwMode="auto">
          <a:xfrm>
            <a:off x="8334375" y="1727200"/>
            <a:ext cx="0" cy="279400"/>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19478" name="Text Box 91"/>
          <p:cNvSpPr txBox="1">
            <a:spLocks noChangeArrowheads="1"/>
          </p:cNvSpPr>
          <p:nvPr/>
        </p:nvSpPr>
        <p:spPr bwMode="auto">
          <a:xfrm>
            <a:off x="1778001" y="1182689"/>
            <a:ext cx="1489075" cy="2554287"/>
          </a:xfrm>
          <a:prstGeom prst="rect">
            <a:avLst/>
          </a:prstGeom>
          <a:solidFill>
            <a:schemeClr val="accent2">
              <a:lumMod val="20000"/>
              <a:lumOff val="80000"/>
            </a:schemeClr>
          </a:solidFill>
          <a:ln w="12700">
            <a:solidFill>
              <a:schemeClr val="bg2"/>
            </a:solidFill>
            <a:miter lim="800000"/>
            <a:headEnd/>
            <a:tailEnd/>
          </a:ln>
        </p:spPr>
        <p:txBody>
          <a:bodyPr>
            <a:spAutoFit/>
          </a:bodyPr>
          <a:lstStyle>
            <a:lvl1pPr eaLnBrk="0" hangingPunct="0">
              <a:tabLst>
                <a:tab pos="119063" algn="l"/>
              </a:tabLst>
              <a:defRPr sz="2400">
                <a:solidFill>
                  <a:schemeClr val="tx1"/>
                </a:solidFill>
                <a:latin typeface="Calibri" charset="0"/>
                <a:ea typeface="ＭＳ Ｐゴシック" charset="-128"/>
              </a:defRPr>
            </a:lvl1pPr>
            <a:lvl2pPr marL="742950" indent="-285750" eaLnBrk="0" hangingPunct="0">
              <a:tabLst>
                <a:tab pos="119063" algn="l"/>
              </a:tabLst>
              <a:defRPr sz="2400">
                <a:solidFill>
                  <a:schemeClr val="tx1"/>
                </a:solidFill>
                <a:latin typeface="Calibri" charset="0"/>
                <a:ea typeface="ＭＳ Ｐゴシック" charset="-128"/>
              </a:defRPr>
            </a:lvl2pPr>
            <a:lvl3pPr marL="1143000" indent="-228600" eaLnBrk="0" hangingPunct="0">
              <a:tabLst>
                <a:tab pos="119063" algn="l"/>
              </a:tabLst>
              <a:defRPr sz="2400">
                <a:solidFill>
                  <a:schemeClr val="tx1"/>
                </a:solidFill>
                <a:latin typeface="Calibri" charset="0"/>
                <a:ea typeface="ＭＳ Ｐゴシック" charset="-128"/>
              </a:defRPr>
            </a:lvl3pPr>
            <a:lvl4pPr marL="1600200" indent="-228600" eaLnBrk="0" hangingPunct="0">
              <a:tabLst>
                <a:tab pos="119063" algn="l"/>
              </a:tabLst>
              <a:defRPr sz="2400">
                <a:solidFill>
                  <a:schemeClr val="tx1"/>
                </a:solidFill>
                <a:latin typeface="Calibri" charset="0"/>
                <a:ea typeface="ＭＳ Ｐゴシック" charset="-128"/>
              </a:defRPr>
            </a:lvl4pPr>
            <a:lvl5pPr marL="2057400" indent="-228600" eaLnBrk="0" hangingPunct="0">
              <a:tabLst>
                <a:tab pos="119063" algn="l"/>
              </a:tabLst>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tabLst>
                <a:tab pos="119063" algn="l"/>
              </a:tabLs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tabLst>
                <a:tab pos="119063" algn="l"/>
              </a:tabLs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tabLst>
                <a:tab pos="119063" algn="l"/>
              </a:tabLs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tabLst>
                <a:tab pos="119063" algn="l"/>
              </a:tabLst>
              <a:defRPr sz="2400">
                <a:solidFill>
                  <a:schemeClr val="tx1"/>
                </a:solidFill>
                <a:latin typeface="Calibri" charset="0"/>
                <a:ea typeface="ＭＳ Ｐゴシック" charset="-128"/>
              </a:defRPr>
            </a:lvl9pPr>
          </a:lstStyle>
          <a:p>
            <a:pPr defTabSz="914400">
              <a:defRPr/>
            </a:pPr>
            <a:r>
              <a:rPr lang="en-US" altLang="en-US" sz="1000" i="1">
                <a:solidFill>
                  <a:srgbClr val="000000"/>
                </a:solidFill>
                <a:latin typeface="Arial" charset="0"/>
              </a:rPr>
              <a:t>*Management options will vary in special    circumstances or if the woman is pregnant or ages 21-24</a:t>
            </a:r>
          </a:p>
          <a:p>
            <a:pPr defTabSz="914400">
              <a:defRPr/>
            </a:pPr>
            <a:r>
              <a:rPr lang="en-US" altLang="en-US" sz="1000" b="1" i="1" baseline="30000">
                <a:solidFill>
                  <a:srgbClr val="000000"/>
                </a:solidFill>
                <a:latin typeface="Arial" charset="0"/>
              </a:rPr>
              <a:t>†</a:t>
            </a:r>
            <a:r>
              <a:rPr lang="en-US" altLang="en-US" sz="1000" i="1">
                <a:solidFill>
                  <a:srgbClr val="000000"/>
                </a:solidFill>
                <a:latin typeface="Arial" charset="0"/>
              </a:rPr>
              <a:t>If CIN2,3 is identified at the margins of an excisional procedure or post-procedure ECC, cytology and ECC at 4-6mo is preferred, but repeat excision is acceptable and hysterectomy is acceptable if re-excision is not feasible.</a:t>
            </a:r>
          </a:p>
        </p:txBody>
      </p:sp>
      <p:sp>
        <p:nvSpPr>
          <p:cNvPr id="203798" name="Text Box 93"/>
          <p:cNvSpPr txBox="1">
            <a:spLocks noChangeArrowheads="1"/>
          </p:cNvSpPr>
          <p:nvPr/>
        </p:nvSpPr>
        <p:spPr bwMode="auto">
          <a:xfrm>
            <a:off x="2314576" y="4576764"/>
            <a:ext cx="1624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400" b="1" i="1">
                <a:solidFill>
                  <a:srgbClr val="000000"/>
                </a:solidFill>
                <a:latin typeface="Arial" panose="020B0604020202020204" pitchFamily="34" charset="0"/>
              </a:rPr>
              <a:t>Repeat cotesting</a:t>
            </a:r>
            <a:endParaRPr lang="en-US" altLang="en-US" sz="1400" i="1">
              <a:solidFill>
                <a:srgbClr val="000000"/>
              </a:solidFill>
              <a:latin typeface="Arial" panose="020B0604020202020204" pitchFamily="34" charset="0"/>
            </a:endParaRPr>
          </a:p>
          <a:p>
            <a:pPr algn="ctr" defTabSz="914400">
              <a:spcBef>
                <a:spcPct val="0"/>
              </a:spcBef>
              <a:buSzTx/>
              <a:buNone/>
            </a:pPr>
            <a:r>
              <a:rPr lang="en-US" altLang="en-US" sz="1200" i="1">
                <a:solidFill>
                  <a:srgbClr val="000000"/>
                </a:solidFill>
                <a:latin typeface="Arial" panose="020B0604020202020204" pitchFamily="34" charset="0"/>
              </a:rPr>
              <a:t>in 3 years</a:t>
            </a:r>
          </a:p>
        </p:txBody>
      </p:sp>
      <p:sp>
        <p:nvSpPr>
          <p:cNvPr id="203799" name="Text Box 95"/>
          <p:cNvSpPr txBox="1">
            <a:spLocks noChangeArrowheads="1"/>
          </p:cNvSpPr>
          <p:nvPr/>
        </p:nvSpPr>
        <p:spPr bwMode="auto">
          <a:xfrm>
            <a:off x="4205288" y="6346825"/>
            <a:ext cx="51498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defTabSz="914400">
              <a:spcBef>
                <a:spcPct val="0"/>
              </a:spcBef>
              <a:buSzTx/>
              <a:buNone/>
            </a:pPr>
            <a:r>
              <a:rPr lang="en-US" altLang="en-US" sz="900" i="1">
                <a:solidFill>
                  <a:srgbClr val="272777"/>
                </a:solidFill>
                <a:latin typeface="Arial" panose="020B0604020202020204" pitchFamily="34" charset="0"/>
              </a:rPr>
              <a:t>© Copyright, 2013, American Society for Colposcopy and Cervical Pathology.  All rights reserved.</a:t>
            </a:r>
          </a:p>
        </p:txBody>
      </p:sp>
      <p:sp>
        <p:nvSpPr>
          <p:cNvPr id="203800" name="Line 17"/>
          <p:cNvSpPr>
            <a:spLocks noChangeShapeType="1"/>
          </p:cNvSpPr>
          <p:nvPr/>
        </p:nvSpPr>
        <p:spPr bwMode="auto">
          <a:xfrm flipH="1">
            <a:off x="3432175" y="4403725"/>
            <a:ext cx="255588" cy="152400"/>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03801" name="Rectangle 69"/>
          <p:cNvSpPr>
            <a:spLocks noChangeArrowheads="1"/>
          </p:cNvSpPr>
          <p:nvPr/>
        </p:nvSpPr>
        <p:spPr bwMode="auto">
          <a:xfrm>
            <a:off x="2155825" y="5356225"/>
            <a:ext cx="1752600" cy="533400"/>
          </a:xfrm>
          <a:prstGeom prst="rect">
            <a:avLst/>
          </a:prstGeom>
          <a:solidFill>
            <a:srgbClr val="E8E8E8"/>
          </a:solidFill>
          <a:ln w="12700">
            <a:solidFill>
              <a:schemeClr val="bg2"/>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defTabSz="914400">
              <a:spcBef>
                <a:spcPct val="0"/>
              </a:spcBef>
              <a:buSzTx/>
              <a:buNone/>
            </a:pPr>
            <a:endParaRPr lang="en-US" altLang="en-US" sz="2400">
              <a:solidFill>
                <a:srgbClr val="000000"/>
              </a:solidFill>
              <a:latin typeface="Times" panose="02020603050405020304" pitchFamily="18" charset="0"/>
            </a:endParaRPr>
          </a:p>
        </p:txBody>
      </p:sp>
      <p:sp>
        <p:nvSpPr>
          <p:cNvPr id="203802" name="Text Box 70"/>
          <p:cNvSpPr txBox="1">
            <a:spLocks noChangeArrowheads="1"/>
          </p:cNvSpPr>
          <p:nvPr/>
        </p:nvSpPr>
        <p:spPr bwMode="auto">
          <a:xfrm>
            <a:off x="2181226" y="5421314"/>
            <a:ext cx="174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defTabSz="914400">
              <a:spcBef>
                <a:spcPct val="0"/>
              </a:spcBef>
              <a:buSzTx/>
              <a:buNone/>
            </a:pPr>
            <a:r>
              <a:rPr lang="en-US" altLang="en-US" sz="1400" b="1" i="1">
                <a:solidFill>
                  <a:srgbClr val="000000"/>
                </a:solidFill>
                <a:latin typeface="Arial" panose="020B0604020202020204" pitchFamily="34" charset="0"/>
              </a:rPr>
              <a:t>Routine screening</a:t>
            </a:r>
          </a:p>
        </p:txBody>
      </p:sp>
      <p:sp>
        <p:nvSpPr>
          <p:cNvPr id="203803" name="Line 86"/>
          <p:cNvSpPr>
            <a:spLocks noChangeShapeType="1"/>
          </p:cNvSpPr>
          <p:nvPr/>
        </p:nvSpPr>
        <p:spPr bwMode="auto">
          <a:xfrm>
            <a:off x="7439026" y="3686175"/>
            <a:ext cx="257175" cy="266700"/>
          </a:xfrm>
          <a:prstGeom prst="line">
            <a:avLst/>
          </a:prstGeom>
          <a:noFill/>
          <a:ln w="12700">
            <a:solidFill>
              <a:schemeClr val="bg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pic>
        <p:nvPicPr>
          <p:cNvPr id="203805" name="Slide52.MP3">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06" name="TextBox 1"/>
          <p:cNvSpPr txBox="1">
            <a:spLocks noChangeArrowheads="1"/>
          </p:cNvSpPr>
          <p:nvPr/>
        </p:nvSpPr>
        <p:spPr bwMode="auto">
          <a:xfrm>
            <a:off x="8750300" y="3952875"/>
            <a:ext cx="181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SzTx/>
              <a:buFontTx/>
              <a:buNone/>
            </a:pPr>
            <a:r>
              <a:rPr lang="en-US" altLang="en-US" sz="1600">
                <a:solidFill>
                  <a:schemeClr val="accent1"/>
                </a:solidFill>
                <a:latin typeface="Calibri" panose="020F0502020204030204" pitchFamily="34" charset="0"/>
              </a:rPr>
              <a:t>Evaluation for </a:t>
            </a:r>
          </a:p>
          <a:p>
            <a:pPr eaLnBrk="1" hangingPunct="1">
              <a:spcBef>
                <a:spcPct val="0"/>
              </a:spcBef>
              <a:buSzTx/>
              <a:buFontTx/>
              <a:buNone/>
            </a:pPr>
            <a:r>
              <a:rPr lang="en-US" altLang="en-US" sz="1600">
                <a:solidFill>
                  <a:schemeClr val="accent1"/>
                </a:solidFill>
                <a:latin typeface="Calibri" panose="020F0502020204030204" pitchFamily="34" charset="0"/>
              </a:rPr>
              <a:t>recurrent disease</a:t>
            </a:r>
          </a:p>
        </p:txBody>
      </p:sp>
    </p:spTree>
    <p:custDataLst>
      <p:tags r:id="rId1"/>
    </p:custDataLst>
    <p:extLst>
      <p:ext uri="{BB962C8B-B14F-4D97-AF65-F5344CB8AC3E}">
        <p14:creationId xmlns:p14="http://schemas.microsoft.com/office/powerpoint/2010/main" val="3822756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739900" y="0"/>
            <a:ext cx="8928100" cy="1282700"/>
          </a:xfrm>
          <a:solidFill>
            <a:srgbClr val="FFFF00"/>
          </a:solidFill>
        </p:spPr>
        <p:txBody>
          <a:bodyPr>
            <a:normAutofit/>
          </a:bodyPr>
          <a:lstStyle/>
          <a:p>
            <a:pPr eaLnBrk="1" hangingPunct="1"/>
            <a:r>
              <a:rPr lang="en-US" altLang="en-US" smtClean="0">
                <a:solidFill>
                  <a:srgbClr val="000090"/>
                </a:solidFill>
              </a:rPr>
              <a:t>2013 ASCCP consensus guidelines</a:t>
            </a:r>
            <a:br>
              <a:rPr lang="en-US" altLang="en-US" smtClean="0">
                <a:solidFill>
                  <a:srgbClr val="000090"/>
                </a:solidFill>
              </a:rPr>
            </a:br>
            <a:r>
              <a:rPr lang="en-US" altLang="en-US" smtClean="0">
                <a:solidFill>
                  <a:srgbClr val="000090"/>
                </a:solidFill>
              </a:rPr>
              <a:t>Women </a:t>
            </a:r>
            <a:r>
              <a:rPr lang="en-US" altLang="en-US" u="sng" smtClean="0">
                <a:solidFill>
                  <a:srgbClr val="000090"/>
                </a:solidFill>
              </a:rPr>
              <a:t>&gt;</a:t>
            </a:r>
            <a:r>
              <a:rPr lang="en-US" altLang="en-US" smtClean="0">
                <a:solidFill>
                  <a:srgbClr val="000090"/>
                </a:solidFill>
              </a:rPr>
              <a:t> age 30, Pap -, HPV +</a:t>
            </a:r>
          </a:p>
        </p:txBody>
      </p:sp>
      <p:sp>
        <p:nvSpPr>
          <p:cNvPr id="227331" name="Text Box 7"/>
          <p:cNvSpPr txBox="1">
            <a:spLocks noChangeArrowheads="1"/>
          </p:cNvSpPr>
          <p:nvPr/>
        </p:nvSpPr>
        <p:spPr bwMode="auto">
          <a:xfrm>
            <a:off x="1524000" y="6550026"/>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B0010"/>
              </a:buClr>
              <a:buSzPct val="85000"/>
              <a:buFont typeface="Monotype Sorts" pitchFamily="2" charset="2"/>
              <a:buChar char="u"/>
              <a:defRPr sz="3200" b="1">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CB0010"/>
              </a:buClr>
              <a:buSzPct val="85000"/>
              <a:buFont typeface="Monotype Sorts" pitchFamily="2" charset="2"/>
              <a:buChar char="u"/>
              <a:defRPr sz="2800" b="1">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CB0010"/>
              </a:buClr>
              <a:buSzPct val="85000"/>
              <a:buFont typeface="Monotype Sorts" pitchFamily="2" charset="2"/>
              <a:buChar char="u"/>
              <a:defRPr sz="2400" b="1">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CB0010"/>
              </a:buClr>
              <a:buSzPct val="85000"/>
              <a:buFont typeface="Monotype Sorts" pitchFamily="2" charset="2"/>
              <a:buChar char="u"/>
              <a:defRPr sz="2000" b="1">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CB0010"/>
              </a:buClr>
              <a:buSzPct val="85000"/>
              <a:buFont typeface="Monotype Sorts" pitchFamily="2" charset="2"/>
              <a:buChar char="u"/>
              <a:defRPr sz="2000" b="1">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CB0010"/>
              </a:buClr>
              <a:buSzPct val="85000"/>
              <a:buFont typeface="Monotype Sorts" pitchFamily="2" charset="2"/>
              <a:buChar char="u"/>
              <a:defRPr sz="2000" b="1">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CB0010"/>
              </a:buClr>
              <a:buSzPct val="85000"/>
              <a:buFont typeface="Monotype Sorts" pitchFamily="2" charset="2"/>
              <a:buChar char="u"/>
              <a:defRPr sz="2000" b="1">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CB0010"/>
              </a:buClr>
              <a:buSzPct val="85000"/>
              <a:buFont typeface="Monotype Sorts" pitchFamily="2" charset="2"/>
              <a:buChar char="u"/>
              <a:defRPr sz="2000" b="1">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CB0010"/>
              </a:buClr>
              <a:buSzPct val="85000"/>
              <a:buFont typeface="Monotype Sorts" pitchFamily="2" charset="2"/>
              <a:buChar char="u"/>
              <a:defRPr sz="2000" b="1">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b="0">
                <a:solidFill>
                  <a:schemeClr val="tx1"/>
                </a:solidFill>
              </a:rPr>
              <a:t>Wright TC, et al. J Lower Genital Tract Disease, 2007; 11: 201-222 and 223-239</a:t>
            </a:r>
            <a:endParaRPr lang="en-US" altLang="en-US" sz="1400" b="0">
              <a:solidFill>
                <a:srgbClr val="000000"/>
              </a:solidFill>
            </a:endParaRPr>
          </a:p>
        </p:txBody>
      </p:sp>
      <p:pic>
        <p:nvPicPr>
          <p:cNvPr id="227332" name="Picture 1" descr="2013 ASCCP Algorithms_final 02.07.13[1]_Page_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511300"/>
            <a:ext cx="90551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3961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209800" y="1844676"/>
            <a:ext cx="7772400" cy="1736725"/>
          </a:xfrm>
        </p:spPr>
        <p:txBody>
          <a:bodyPr/>
          <a:lstStyle/>
          <a:p>
            <a:pPr eaLnBrk="1" hangingPunct="1">
              <a:defRPr/>
            </a:pPr>
            <a:endParaRPr lang="en-US" altLang="en-US" smtClean="0">
              <a:latin typeface="Calibri" panose="020F0502020204030204" pitchFamily="34" charset="0"/>
            </a:endParaRPr>
          </a:p>
        </p:txBody>
      </p:sp>
      <p:sp>
        <p:nvSpPr>
          <p:cNvPr id="3" name="Subtitle 2"/>
          <p:cNvSpPr>
            <a:spLocks noGrp="1"/>
          </p:cNvSpPr>
          <p:nvPr>
            <p:ph type="subTitle" idx="1"/>
          </p:nvPr>
        </p:nvSpPr>
        <p:spPr/>
        <p:txBody>
          <a:bodyPr>
            <a:normAutofit/>
          </a:bodyPr>
          <a:lstStyle/>
          <a:p>
            <a:pPr eaLnBrk="1" hangingPunct="1">
              <a:buFont typeface="Arial" panose="020B0604020202020204" pitchFamily="34" charset="0"/>
              <a:buNone/>
              <a:defRPr/>
            </a:pPr>
            <a:endParaRPr lang="en-US" altLang="en-US" smtClean="0"/>
          </a:p>
        </p:txBody>
      </p:sp>
      <p:pic>
        <p:nvPicPr>
          <p:cNvPr id="235524" name="Picture 22" descr="2013 ASCCP Algorithms_final 02.07.13[1]_Page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06400"/>
            <a:ext cx="8229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5" name="TextBox 1"/>
          <p:cNvSpPr txBox="1">
            <a:spLocks noChangeArrowheads="1"/>
          </p:cNvSpPr>
          <p:nvPr/>
        </p:nvSpPr>
        <p:spPr bwMode="auto">
          <a:xfrm>
            <a:off x="8166100" y="3886200"/>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800">
                <a:solidFill>
                  <a:srgbClr val="FF0000"/>
                </a:solidFill>
                <a:latin typeface="Calibri" panose="020F0502020204030204" pitchFamily="34" charset="0"/>
              </a:rPr>
              <a:t>2 unsats  &gt;&gt; colpo</a:t>
            </a:r>
          </a:p>
        </p:txBody>
      </p:sp>
      <p:sp>
        <p:nvSpPr>
          <p:cNvPr id="235526" name="Rectangle 3"/>
          <p:cNvSpPr>
            <a:spLocks noChangeArrowheads="1"/>
          </p:cNvSpPr>
          <p:nvPr/>
        </p:nvSpPr>
        <p:spPr bwMode="auto">
          <a:xfrm>
            <a:off x="5321300" y="990600"/>
            <a:ext cx="1549400" cy="24130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MS PGothic" panose="020B0600070205080204" pitchFamily="34" charset="-128"/>
              </a:defRPr>
            </a:lvl9pPr>
          </a:lstStyle>
          <a:p>
            <a:pPr defTabSz="914400">
              <a:spcBef>
                <a:spcPct val="0"/>
              </a:spcBef>
              <a:buClrTx/>
              <a:buNone/>
            </a:pPr>
            <a:endParaRPr lang="en-US" altLang="en-US" sz="1800"/>
          </a:p>
        </p:txBody>
      </p:sp>
    </p:spTree>
    <p:extLst>
      <p:ext uri="{BB962C8B-B14F-4D97-AF65-F5344CB8AC3E}">
        <p14:creationId xmlns:p14="http://schemas.microsoft.com/office/powerpoint/2010/main" val="3332804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0624" y="1559257"/>
            <a:ext cx="8534400" cy="3615267"/>
          </a:xfrm>
        </p:spPr>
        <p:txBody>
          <a:bodyPr>
            <a:normAutofit fontScale="92500" lnSpcReduction="10000"/>
          </a:bodyPr>
          <a:lstStyle/>
          <a:p>
            <a:pPr algn="r" rtl="1"/>
            <a:r>
              <a:rPr lang="en-US" sz="2800" dirty="0">
                <a:solidFill>
                  <a:schemeClr val="tx1"/>
                </a:solidFill>
                <a:latin typeface=".SFUIText"/>
                <a:cs typeface="B Nazanin" panose="00000400000000000000" pitchFamily="2" charset="-78"/>
              </a:rPr>
              <a:t>HPV</a:t>
            </a:r>
            <a:r>
              <a:rPr lang="en-US" sz="2800" dirty="0">
                <a:solidFill>
                  <a:schemeClr val="tx1"/>
                </a:solidFill>
                <a:latin typeface=".SFUIText"/>
              </a:rPr>
              <a:t> </a:t>
            </a:r>
            <a:r>
              <a:rPr lang="fa-IR" sz="2800" dirty="0">
                <a:solidFill>
                  <a:schemeClr val="tx1"/>
                </a:solidFill>
                <a:latin typeface=".ArabicUIText-Regular"/>
              </a:rPr>
              <a:t>می</a:t>
            </a:r>
            <a:r>
              <a:rPr lang="fa-IR" sz="2800" dirty="0">
                <a:solidFill>
                  <a:schemeClr val="tx1"/>
                </a:solidFill>
                <a:latin typeface=".SFUIText"/>
              </a:rPr>
              <a:t> </a:t>
            </a:r>
            <a:r>
              <a:rPr lang="fa-IR" sz="2800" dirty="0">
                <a:solidFill>
                  <a:schemeClr val="tx1"/>
                </a:solidFill>
                <a:latin typeface=".ArabicUIText-Regular"/>
              </a:rPr>
              <a:t>تواند</a:t>
            </a:r>
            <a:r>
              <a:rPr lang="fa-IR" sz="2800" dirty="0">
                <a:solidFill>
                  <a:schemeClr val="tx1"/>
                </a:solidFill>
                <a:latin typeface=".SFUIText"/>
              </a:rPr>
              <a:t> </a:t>
            </a:r>
            <a:r>
              <a:rPr lang="fa-IR" sz="2800" dirty="0">
                <a:solidFill>
                  <a:schemeClr val="tx1"/>
                </a:solidFill>
                <a:latin typeface=".ArabicUIText-Regular"/>
              </a:rPr>
              <a:t>از</a:t>
            </a:r>
            <a:r>
              <a:rPr lang="fa-IR" sz="2800" dirty="0">
                <a:solidFill>
                  <a:schemeClr val="tx1"/>
                </a:solidFill>
                <a:latin typeface=".SFUIText"/>
              </a:rPr>
              <a:t> </a:t>
            </a:r>
            <a:r>
              <a:rPr lang="fa-IR" sz="2800" dirty="0">
                <a:solidFill>
                  <a:schemeClr val="tx1"/>
                </a:solidFill>
                <a:latin typeface=".ArabicUIText-Regular"/>
              </a:rPr>
              <a:t>یک</a:t>
            </a:r>
            <a:r>
              <a:rPr lang="fa-IR" sz="2800" dirty="0">
                <a:solidFill>
                  <a:schemeClr val="tx1"/>
                </a:solidFill>
                <a:latin typeface=".SFUIText"/>
              </a:rPr>
              <a:t> </a:t>
            </a:r>
            <a:r>
              <a:rPr lang="fa-IR" sz="2800" dirty="0">
                <a:solidFill>
                  <a:schemeClr val="tx1"/>
                </a:solidFill>
                <a:latin typeface=".ArabicUIText-Regular"/>
              </a:rPr>
              <a:t>سطح</a:t>
            </a:r>
            <a:r>
              <a:rPr lang="fa-IR" sz="2800" dirty="0">
                <a:solidFill>
                  <a:schemeClr val="tx1"/>
                </a:solidFill>
                <a:latin typeface=".SFUIText"/>
              </a:rPr>
              <a:t> </a:t>
            </a:r>
            <a:r>
              <a:rPr lang="fa-IR" sz="2800" dirty="0">
                <a:solidFill>
                  <a:schemeClr val="tx1"/>
                </a:solidFill>
                <a:latin typeface=".ArabicUIText-Regular"/>
              </a:rPr>
              <a:t>اپیتلیال</a:t>
            </a:r>
            <a:r>
              <a:rPr lang="fa-IR" sz="2800" dirty="0">
                <a:solidFill>
                  <a:schemeClr val="tx1"/>
                </a:solidFill>
                <a:latin typeface=".SFUIText"/>
              </a:rPr>
              <a:t> </a:t>
            </a:r>
            <a:r>
              <a:rPr lang="fa-IR" sz="2800" dirty="0">
                <a:solidFill>
                  <a:schemeClr val="tx1"/>
                </a:solidFill>
                <a:latin typeface=".ArabicUIText-Regular"/>
              </a:rPr>
              <a:t>به</a:t>
            </a:r>
            <a:r>
              <a:rPr lang="fa-IR" sz="2800" dirty="0">
                <a:solidFill>
                  <a:schemeClr val="tx1"/>
                </a:solidFill>
                <a:latin typeface=".SFUIText"/>
              </a:rPr>
              <a:t> </a:t>
            </a:r>
            <a:r>
              <a:rPr lang="fa-IR" sz="2800" dirty="0">
                <a:solidFill>
                  <a:schemeClr val="tx1"/>
                </a:solidFill>
                <a:latin typeface=".ArabicUIText-Regular"/>
              </a:rPr>
              <a:t>دیگری</a:t>
            </a:r>
            <a:r>
              <a:rPr lang="fa-IR" sz="2800" dirty="0">
                <a:solidFill>
                  <a:schemeClr val="tx1"/>
                </a:solidFill>
                <a:latin typeface=".SFUIText"/>
              </a:rPr>
              <a:t> </a:t>
            </a:r>
            <a:r>
              <a:rPr lang="fa-IR" sz="2800" dirty="0">
                <a:solidFill>
                  <a:schemeClr val="tx1"/>
                </a:solidFill>
                <a:latin typeface=".ArabicUIText-Regular"/>
              </a:rPr>
              <a:t>انتقال</a:t>
            </a:r>
            <a:r>
              <a:rPr lang="fa-IR" sz="2800" dirty="0">
                <a:solidFill>
                  <a:schemeClr val="tx1"/>
                </a:solidFill>
                <a:latin typeface=".SFUIText"/>
              </a:rPr>
              <a:t> </a:t>
            </a:r>
            <a:r>
              <a:rPr lang="fa-IR" sz="2800" dirty="0">
                <a:solidFill>
                  <a:schemeClr val="tx1"/>
                </a:solidFill>
                <a:latin typeface=".ArabicUIText-Regular"/>
              </a:rPr>
              <a:t>یابد</a:t>
            </a:r>
            <a:r>
              <a:rPr lang="fa-IR" sz="2800" dirty="0" smtClean="0">
                <a:solidFill>
                  <a:schemeClr val="tx1"/>
                </a:solidFill>
                <a:latin typeface=".SFUIText"/>
              </a:rPr>
              <a:t>.</a:t>
            </a:r>
          </a:p>
          <a:p>
            <a:pPr algn="r" rtl="1"/>
            <a:r>
              <a:rPr lang="fa-IR" sz="2800" dirty="0" smtClean="0">
                <a:solidFill>
                  <a:schemeClr val="tx1"/>
                </a:solidFill>
                <a:latin typeface=".SFUIText"/>
              </a:rPr>
              <a:t> </a:t>
            </a:r>
            <a:r>
              <a:rPr lang="fa-IR" sz="2800" dirty="0">
                <a:solidFill>
                  <a:schemeClr val="tx1"/>
                </a:solidFill>
                <a:latin typeface=".SFUIText"/>
              </a:rPr>
              <a:t>البته </a:t>
            </a:r>
            <a:r>
              <a:rPr lang="fa-IR" sz="2800" dirty="0">
                <a:solidFill>
                  <a:schemeClr val="tx1"/>
                </a:solidFill>
                <a:latin typeface=".ArabicUIText-Regular"/>
              </a:rPr>
              <a:t>اکثر</a:t>
            </a:r>
            <a:r>
              <a:rPr lang="fa-IR" sz="2800" dirty="0">
                <a:solidFill>
                  <a:schemeClr val="tx1"/>
                </a:solidFill>
                <a:latin typeface=".SFUIText"/>
              </a:rPr>
              <a:t> </a:t>
            </a:r>
            <a:r>
              <a:rPr lang="fa-IR" sz="2800" dirty="0">
                <a:solidFill>
                  <a:schemeClr val="tx1"/>
                </a:solidFill>
                <a:latin typeface=".ArabicUIText-Regular"/>
              </a:rPr>
              <a:t>عفونت</a:t>
            </a:r>
            <a:r>
              <a:rPr lang="fa-IR" sz="2800" dirty="0">
                <a:solidFill>
                  <a:schemeClr val="tx1"/>
                </a:solidFill>
                <a:latin typeface=".SFUIText"/>
              </a:rPr>
              <a:t> </a:t>
            </a:r>
            <a:r>
              <a:rPr lang="fa-IR" sz="2800" dirty="0">
                <a:solidFill>
                  <a:schemeClr val="tx1"/>
                </a:solidFill>
                <a:latin typeface=".ArabicUIText-Regular"/>
              </a:rPr>
              <a:t>ها</a:t>
            </a:r>
            <a:r>
              <a:rPr lang="fa-IR" sz="2800" dirty="0">
                <a:solidFill>
                  <a:schemeClr val="tx1"/>
                </a:solidFill>
                <a:latin typeface=".SFUIText"/>
              </a:rPr>
              <a:t> </a:t>
            </a:r>
            <a:r>
              <a:rPr lang="fa-IR" sz="2800" dirty="0">
                <a:solidFill>
                  <a:schemeClr val="tx1"/>
                </a:solidFill>
                <a:latin typeface=".ArabicUIText-Regular"/>
              </a:rPr>
              <a:t>معمولا</a:t>
            </a:r>
            <a:r>
              <a:rPr lang="fa-IR" sz="2800" dirty="0">
                <a:solidFill>
                  <a:schemeClr val="tx1"/>
                </a:solidFill>
                <a:latin typeface=".SFUIText"/>
              </a:rPr>
              <a:t> </a:t>
            </a:r>
            <a:r>
              <a:rPr lang="fa-IR" sz="2800" dirty="0">
                <a:solidFill>
                  <a:schemeClr val="tx1"/>
                </a:solidFill>
                <a:latin typeface=".ArabicUIText-Regular"/>
              </a:rPr>
              <a:t>طی</a:t>
            </a:r>
            <a:r>
              <a:rPr lang="fa-IR" sz="2800" dirty="0">
                <a:solidFill>
                  <a:schemeClr val="tx1"/>
                </a:solidFill>
                <a:latin typeface=".SFUIText"/>
              </a:rPr>
              <a:t> 12-24 </a:t>
            </a:r>
            <a:r>
              <a:rPr lang="fa-IR" sz="2800" dirty="0">
                <a:solidFill>
                  <a:schemeClr val="tx1"/>
                </a:solidFill>
                <a:latin typeface=".ArabicUIText-Regular"/>
              </a:rPr>
              <a:t>ماه</a:t>
            </a:r>
            <a:r>
              <a:rPr lang="fa-IR" sz="2800" dirty="0">
                <a:solidFill>
                  <a:schemeClr val="tx1"/>
                </a:solidFill>
                <a:latin typeface=".SFUIText"/>
              </a:rPr>
              <a:t> </a:t>
            </a:r>
            <a:r>
              <a:rPr lang="fa-IR" sz="2800" dirty="0">
                <a:solidFill>
                  <a:schemeClr val="tx1"/>
                </a:solidFill>
                <a:latin typeface=".ArabicUIText-Regular"/>
              </a:rPr>
              <a:t>ممکن است از بین بروند</a:t>
            </a:r>
            <a:r>
              <a:rPr lang="fa-IR" sz="2800" dirty="0">
                <a:solidFill>
                  <a:schemeClr val="tx1"/>
                </a:solidFill>
                <a:latin typeface=".SFUIText"/>
              </a:rPr>
              <a:t>.</a:t>
            </a:r>
            <a:endParaRPr lang="en-US" sz="2800" dirty="0">
              <a:solidFill>
                <a:schemeClr val="tx1"/>
              </a:solidFill>
            </a:endParaRPr>
          </a:p>
          <a:p>
            <a:pPr algn="r" rtl="1"/>
            <a:r>
              <a:rPr lang="fa-IR" sz="2800" dirty="0" smtClean="0">
                <a:solidFill>
                  <a:schemeClr val="tx1"/>
                </a:solidFill>
                <a:latin typeface=".SFUIText"/>
              </a:rPr>
              <a:t>اما.......</a:t>
            </a:r>
          </a:p>
          <a:p>
            <a:pPr algn="r" rtl="1"/>
            <a:r>
              <a:rPr lang="fa-IR" sz="2800" dirty="0">
                <a:solidFill>
                  <a:srgbClr val="FF0000"/>
                </a:solidFill>
                <a:latin typeface=".ArabicUIText-Regular"/>
              </a:rPr>
              <a:t>با</a:t>
            </a:r>
            <a:r>
              <a:rPr lang="fa-IR" sz="2800" dirty="0">
                <a:solidFill>
                  <a:srgbClr val="FF0000"/>
                </a:solidFill>
                <a:latin typeface=".SFUIText"/>
              </a:rPr>
              <a:t> </a:t>
            </a:r>
            <a:r>
              <a:rPr lang="fa-IR" sz="2800" dirty="0">
                <a:solidFill>
                  <a:srgbClr val="FF0000"/>
                </a:solidFill>
                <a:latin typeface=".ArabicUIText-Regular"/>
              </a:rPr>
              <a:t>این</a:t>
            </a:r>
            <a:r>
              <a:rPr lang="fa-IR" sz="2800" dirty="0">
                <a:solidFill>
                  <a:srgbClr val="FF0000"/>
                </a:solidFill>
                <a:latin typeface=".SFUIText"/>
              </a:rPr>
              <a:t> </a:t>
            </a:r>
            <a:r>
              <a:rPr lang="fa-IR" sz="2800" dirty="0">
                <a:solidFill>
                  <a:srgbClr val="FF0000"/>
                </a:solidFill>
                <a:latin typeface=".ArabicUIText-Regular"/>
              </a:rPr>
              <a:t>حال،</a:t>
            </a:r>
            <a:r>
              <a:rPr lang="fa-IR" sz="2800" dirty="0">
                <a:solidFill>
                  <a:srgbClr val="FF0000"/>
                </a:solidFill>
                <a:latin typeface=".SFUIText"/>
              </a:rPr>
              <a:t> </a:t>
            </a:r>
            <a:r>
              <a:rPr lang="fa-IR" sz="2800" dirty="0">
                <a:solidFill>
                  <a:srgbClr val="FF0000"/>
                </a:solidFill>
                <a:latin typeface=".ArabicUIText-Regular"/>
              </a:rPr>
              <a:t>عفونت</a:t>
            </a:r>
            <a:r>
              <a:rPr lang="fa-IR" sz="2800" dirty="0">
                <a:solidFill>
                  <a:srgbClr val="FF0000"/>
                </a:solidFill>
                <a:latin typeface=".SFUIText"/>
              </a:rPr>
              <a:t> </a:t>
            </a:r>
            <a:r>
              <a:rPr lang="fa-IR" sz="2800" dirty="0">
                <a:solidFill>
                  <a:srgbClr val="FF0000"/>
                </a:solidFill>
                <a:latin typeface=".ArabicUIText-Regular"/>
              </a:rPr>
              <a:t>مداوم</a:t>
            </a:r>
            <a:r>
              <a:rPr lang="fa-IR" sz="2800" dirty="0">
                <a:solidFill>
                  <a:srgbClr val="FF0000"/>
                </a:solidFill>
                <a:latin typeface=".SFUIText"/>
              </a:rPr>
              <a:t> </a:t>
            </a:r>
            <a:r>
              <a:rPr lang="fa-IR" sz="2800" dirty="0">
                <a:solidFill>
                  <a:srgbClr val="FF0000"/>
                </a:solidFill>
                <a:latin typeface=".ArabicUIText-Regular"/>
              </a:rPr>
              <a:t>با</a:t>
            </a:r>
            <a:r>
              <a:rPr lang="fa-IR" sz="2800" dirty="0">
                <a:solidFill>
                  <a:srgbClr val="FF0000"/>
                </a:solidFill>
                <a:latin typeface=".SFUIText"/>
              </a:rPr>
              <a:t> </a:t>
            </a:r>
            <a:r>
              <a:rPr lang="fa-IR" sz="2800" dirty="0">
                <a:solidFill>
                  <a:srgbClr val="FF0000"/>
                </a:solidFill>
                <a:latin typeface=".ArabicUIText-Regular"/>
              </a:rPr>
              <a:t>انواع</a:t>
            </a:r>
            <a:r>
              <a:rPr lang="fa-IR" sz="2800" dirty="0">
                <a:solidFill>
                  <a:srgbClr val="FF0000"/>
                </a:solidFill>
                <a:latin typeface=".SFUIText"/>
              </a:rPr>
              <a:t> </a:t>
            </a:r>
            <a:r>
              <a:rPr lang="fa-IR" sz="2800" dirty="0">
                <a:solidFill>
                  <a:srgbClr val="FF0000"/>
                </a:solidFill>
                <a:latin typeface=".ArabicUIText-Regular"/>
              </a:rPr>
              <a:t>پر</a:t>
            </a:r>
            <a:r>
              <a:rPr lang="fa-IR" sz="2800" dirty="0">
                <a:solidFill>
                  <a:srgbClr val="FF0000"/>
                </a:solidFill>
                <a:latin typeface=".SFUIText"/>
              </a:rPr>
              <a:t> </a:t>
            </a:r>
            <a:r>
              <a:rPr lang="fa-IR" sz="2800" dirty="0">
                <a:solidFill>
                  <a:srgbClr val="FF0000"/>
                </a:solidFill>
                <a:latin typeface=".ArabicUIText-Regular"/>
              </a:rPr>
              <a:t>خطر</a:t>
            </a:r>
            <a:r>
              <a:rPr lang="fa-IR" sz="2800" dirty="0">
                <a:solidFill>
                  <a:srgbClr val="FF0000"/>
                </a:solidFill>
                <a:latin typeface=".SFUIText"/>
              </a:rPr>
              <a:t> </a:t>
            </a:r>
            <a:r>
              <a:rPr lang="en-US" sz="2800" dirty="0">
                <a:solidFill>
                  <a:srgbClr val="FF0000"/>
                </a:solidFill>
                <a:latin typeface=".SFUIText"/>
              </a:rPr>
              <a:t>HPV </a:t>
            </a:r>
            <a:r>
              <a:rPr lang="fa-IR" sz="2800" dirty="0">
                <a:solidFill>
                  <a:srgbClr val="FF0000"/>
                </a:solidFill>
                <a:latin typeface=".ArabicUIText-Regular"/>
              </a:rPr>
              <a:t>می</a:t>
            </a:r>
            <a:r>
              <a:rPr lang="fa-IR" sz="2800" dirty="0">
                <a:solidFill>
                  <a:srgbClr val="FF0000"/>
                </a:solidFill>
                <a:latin typeface=".SFUIText"/>
              </a:rPr>
              <a:t> </a:t>
            </a:r>
            <a:r>
              <a:rPr lang="fa-IR" sz="2800" dirty="0">
                <a:solidFill>
                  <a:srgbClr val="FF0000"/>
                </a:solidFill>
                <a:latin typeface=".ArabicUIText-Regular"/>
              </a:rPr>
              <a:t>تواند</a:t>
            </a:r>
            <a:r>
              <a:rPr lang="fa-IR" sz="2800" dirty="0">
                <a:solidFill>
                  <a:srgbClr val="FF0000"/>
                </a:solidFill>
                <a:latin typeface=".SFUIText"/>
              </a:rPr>
              <a:t> </a:t>
            </a:r>
            <a:r>
              <a:rPr lang="fa-IR" sz="2800" dirty="0">
                <a:solidFill>
                  <a:srgbClr val="FF0000"/>
                </a:solidFill>
                <a:latin typeface=".ArabicUIText-Regular"/>
              </a:rPr>
              <a:t>خطر</a:t>
            </a:r>
            <a:r>
              <a:rPr lang="fa-IR" sz="2800" dirty="0">
                <a:solidFill>
                  <a:srgbClr val="FF0000"/>
                </a:solidFill>
                <a:latin typeface=".SFUIText"/>
              </a:rPr>
              <a:t> </a:t>
            </a:r>
            <a:r>
              <a:rPr lang="fa-IR" sz="2800" dirty="0">
                <a:solidFill>
                  <a:srgbClr val="FF0000"/>
                </a:solidFill>
                <a:latin typeface=".ArabicUIText-Regular"/>
              </a:rPr>
              <a:t>ابتلا</a:t>
            </a:r>
            <a:r>
              <a:rPr lang="fa-IR" sz="2800" dirty="0">
                <a:solidFill>
                  <a:srgbClr val="FF0000"/>
                </a:solidFill>
                <a:latin typeface=".SFUIText"/>
              </a:rPr>
              <a:t> </a:t>
            </a:r>
            <a:r>
              <a:rPr lang="fa-IR" sz="2800" dirty="0">
                <a:solidFill>
                  <a:srgbClr val="FF0000"/>
                </a:solidFill>
                <a:latin typeface=".ArabicUIText-Regular"/>
              </a:rPr>
              <a:t>به</a:t>
            </a:r>
            <a:r>
              <a:rPr lang="fa-IR" sz="2800" dirty="0">
                <a:solidFill>
                  <a:srgbClr val="FF0000"/>
                </a:solidFill>
                <a:latin typeface=".SFUIText"/>
              </a:rPr>
              <a:t> </a:t>
            </a:r>
            <a:r>
              <a:rPr lang="fa-IR" sz="2800" dirty="0">
                <a:solidFill>
                  <a:srgbClr val="FF0000"/>
                </a:solidFill>
                <a:latin typeface=".ArabicUIText-Regular"/>
              </a:rPr>
              <a:t>ضایعات</a:t>
            </a:r>
            <a:r>
              <a:rPr lang="fa-IR" sz="2800" dirty="0">
                <a:solidFill>
                  <a:srgbClr val="FF0000"/>
                </a:solidFill>
                <a:latin typeface=".SFUIText"/>
              </a:rPr>
              <a:t> </a:t>
            </a:r>
            <a:r>
              <a:rPr lang="fa-IR" sz="2800" dirty="0">
                <a:solidFill>
                  <a:srgbClr val="FF0000"/>
                </a:solidFill>
                <a:latin typeface=".ArabicUIText-Regular"/>
              </a:rPr>
              <a:t>پیش</a:t>
            </a:r>
            <a:r>
              <a:rPr lang="fa-IR" sz="2800" dirty="0">
                <a:solidFill>
                  <a:srgbClr val="FF0000"/>
                </a:solidFill>
                <a:latin typeface=".SFUIText"/>
              </a:rPr>
              <a:t> </a:t>
            </a:r>
            <a:r>
              <a:rPr lang="fa-IR" sz="2800" dirty="0">
                <a:solidFill>
                  <a:srgbClr val="FF0000"/>
                </a:solidFill>
                <a:latin typeface=".ArabicUIText-Regular"/>
              </a:rPr>
              <a:t>سرطانی</a:t>
            </a:r>
            <a:r>
              <a:rPr lang="fa-IR" sz="2800" dirty="0">
                <a:solidFill>
                  <a:srgbClr val="FF0000"/>
                </a:solidFill>
                <a:latin typeface=".SFUIText"/>
              </a:rPr>
              <a:t> </a:t>
            </a:r>
            <a:r>
              <a:rPr lang="fa-IR" sz="2800" dirty="0">
                <a:solidFill>
                  <a:srgbClr val="FF0000"/>
                </a:solidFill>
                <a:latin typeface=".ArabicUIText-Regular"/>
              </a:rPr>
              <a:t>یا</a:t>
            </a:r>
            <a:r>
              <a:rPr lang="fa-IR" sz="2800" dirty="0">
                <a:solidFill>
                  <a:srgbClr val="FF0000"/>
                </a:solidFill>
                <a:latin typeface=".SFUIText"/>
              </a:rPr>
              <a:t> </a:t>
            </a:r>
            <a:r>
              <a:rPr lang="fa-IR" sz="2800" dirty="0">
                <a:solidFill>
                  <a:srgbClr val="FF0000"/>
                </a:solidFill>
                <a:latin typeface=".ArabicUIText-Regular"/>
              </a:rPr>
              <a:t>سرطانی</a:t>
            </a:r>
            <a:r>
              <a:rPr lang="fa-IR" sz="2800" dirty="0">
                <a:solidFill>
                  <a:srgbClr val="FF0000"/>
                </a:solidFill>
                <a:latin typeface=".SFUIText"/>
              </a:rPr>
              <a:t> </a:t>
            </a:r>
            <a:r>
              <a:rPr lang="fa-IR" sz="2800" dirty="0">
                <a:solidFill>
                  <a:srgbClr val="FF0000"/>
                </a:solidFill>
                <a:latin typeface=".ArabicUIText-Regular"/>
              </a:rPr>
              <a:t>را</a:t>
            </a:r>
            <a:r>
              <a:rPr lang="fa-IR" sz="2800" dirty="0">
                <a:solidFill>
                  <a:srgbClr val="FF0000"/>
                </a:solidFill>
                <a:latin typeface=".SFUIText"/>
              </a:rPr>
              <a:t> </a:t>
            </a:r>
            <a:r>
              <a:rPr lang="fa-IR" sz="2800" dirty="0">
                <a:solidFill>
                  <a:srgbClr val="FF0000"/>
                </a:solidFill>
                <a:latin typeface=".ArabicUIText-Regular"/>
              </a:rPr>
              <a:t>افزایش</a:t>
            </a:r>
            <a:r>
              <a:rPr lang="fa-IR" sz="2800" dirty="0">
                <a:solidFill>
                  <a:srgbClr val="FF0000"/>
                </a:solidFill>
                <a:latin typeface=".SFUIText"/>
              </a:rPr>
              <a:t> </a:t>
            </a:r>
            <a:r>
              <a:rPr lang="fa-IR" sz="2800" dirty="0">
                <a:solidFill>
                  <a:srgbClr val="FF0000"/>
                </a:solidFill>
                <a:latin typeface=".ArabicUIText-Regular"/>
              </a:rPr>
              <a:t>دهد</a:t>
            </a:r>
            <a:r>
              <a:rPr lang="fa-IR" sz="2800" dirty="0">
                <a:solidFill>
                  <a:schemeClr val="tx1"/>
                </a:solidFill>
                <a:latin typeface=".SFUIText"/>
              </a:rPr>
              <a:t/>
            </a:r>
            <a:br>
              <a:rPr lang="fa-IR" sz="2800" dirty="0">
                <a:solidFill>
                  <a:schemeClr val="tx1"/>
                </a:solidFill>
                <a:latin typeface=".SFUIText"/>
              </a:rPr>
            </a:br>
            <a:r>
              <a:rPr lang="fa-IR" sz="2800" dirty="0" smtClean="0">
                <a:solidFill>
                  <a:schemeClr val="tx1"/>
                </a:solidFill>
                <a:latin typeface=".SFUIText"/>
              </a:rPr>
              <a:t> </a:t>
            </a:r>
            <a:endParaRPr lang="en-US" sz="2800" dirty="0">
              <a:solidFill>
                <a:schemeClr val="tx1"/>
              </a:solidFill>
            </a:endParaRPr>
          </a:p>
        </p:txBody>
      </p:sp>
    </p:spTree>
    <p:extLst>
      <p:ext uri="{BB962C8B-B14F-4D97-AF65-F5344CB8AC3E}">
        <p14:creationId xmlns:p14="http://schemas.microsoft.com/office/powerpoint/2010/main" val="3166421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114" y="473457"/>
            <a:ext cx="8596668" cy="6384543"/>
          </a:xfrm>
        </p:spPr>
        <p:txBody>
          <a:bodyPr>
            <a:noAutofit/>
          </a:bodyPr>
          <a:lstStyle/>
          <a:p>
            <a:pPr marL="0" indent="0" algn="ctr" rtl="1">
              <a:buNone/>
            </a:pPr>
            <a:endParaRPr lang="fa-IR" sz="5400" b="1" dirty="0" smtClean="0">
              <a:solidFill>
                <a:schemeClr val="accent2"/>
              </a:solidFill>
              <a:latin typeface="Bauhaus 93" panose="04030905020B02020C02" pitchFamily="82" charset="0"/>
            </a:endParaRPr>
          </a:p>
          <a:p>
            <a:pPr marL="0" indent="0" algn="ctr" rtl="1">
              <a:buNone/>
            </a:pPr>
            <a:endParaRPr lang="fa-IR" sz="4400" b="1" dirty="0">
              <a:solidFill>
                <a:schemeClr val="accent2"/>
              </a:solidFill>
              <a:latin typeface="Bauhaus 93" panose="04030905020B02020C02" pitchFamily="82" charset="0"/>
            </a:endParaRPr>
          </a:p>
          <a:p>
            <a:pPr marL="0" indent="0" algn="ctr" rtl="1">
              <a:buNone/>
            </a:pPr>
            <a:r>
              <a:rPr lang="fa-IR" sz="4400" b="1" dirty="0" smtClean="0">
                <a:solidFill>
                  <a:schemeClr val="accent2"/>
                </a:solidFill>
                <a:latin typeface="Bauhaus 93" panose="04030905020B02020C02" pitchFamily="82" charset="0"/>
              </a:rPr>
              <a:t>عفونتهای دستگاه تناسلی</a:t>
            </a:r>
          </a:p>
          <a:p>
            <a:pPr marL="0" indent="0" algn="ctr" rtl="1">
              <a:buNone/>
            </a:pPr>
            <a:r>
              <a:rPr lang="fa-IR" sz="4400" b="1" dirty="0" smtClean="0">
                <a:solidFill>
                  <a:schemeClr val="accent2"/>
                </a:solidFill>
                <a:latin typeface="Bauhaus 93" panose="04030905020B02020C02" pitchFamily="82" charset="0"/>
              </a:rPr>
              <a:t>و </a:t>
            </a:r>
          </a:p>
          <a:p>
            <a:pPr marL="0" indent="0" algn="ctr" rtl="1">
              <a:buNone/>
            </a:pPr>
            <a:r>
              <a:rPr lang="fa-IR" sz="4400" b="1" dirty="0" smtClean="0">
                <a:solidFill>
                  <a:schemeClr val="accent2"/>
                </a:solidFill>
                <a:latin typeface="Bauhaus 93" panose="04030905020B02020C02" pitchFamily="82" charset="0"/>
              </a:rPr>
              <a:t>بیماریهای خوش خیم ولو و واژن</a:t>
            </a:r>
          </a:p>
          <a:p>
            <a:pPr marL="0" indent="0" algn="ctr" rtl="1">
              <a:buNone/>
            </a:pPr>
            <a:r>
              <a:rPr lang="fa-IR" sz="5400" b="1" dirty="0">
                <a:latin typeface="Bauhaus 93" panose="04030905020B02020C02" pitchFamily="82" charset="0"/>
              </a:rPr>
              <a:t> </a:t>
            </a:r>
            <a:r>
              <a:rPr lang="fa-IR" sz="5400" b="1" dirty="0" smtClean="0">
                <a:latin typeface="Bauhaus 93" panose="04030905020B02020C02" pitchFamily="82" charset="0"/>
              </a:rPr>
              <a:t>                  </a:t>
            </a:r>
          </a:p>
        </p:txBody>
      </p:sp>
    </p:spTree>
    <p:extLst>
      <p:ext uri="{BB962C8B-B14F-4D97-AF65-F5344CB8AC3E}">
        <p14:creationId xmlns:p14="http://schemas.microsoft.com/office/powerpoint/2010/main" val="1762545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260" y="283821"/>
            <a:ext cx="8534400" cy="1507067"/>
          </a:xfrm>
        </p:spPr>
        <p:txBody>
          <a:bodyPr/>
          <a:lstStyle/>
          <a:p>
            <a:pPr algn="ctr"/>
            <a:r>
              <a:rPr lang="fa-IR" dirty="0" smtClean="0"/>
              <a:t>واژینیت کاندیدیایی</a:t>
            </a:r>
            <a:endParaRPr lang="en-US" dirty="0"/>
          </a:p>
        </p:txBody>
      </p:sp>
      <p:sp>
        <p:nvSpPr>
          <p:cNvPr id="3" name="Content Placeholder 2"/>
          <p:cNvSpPr>
            <a:spLocks noGrp="1"/>
          </p:cNvSpPr>
          <p:nvPr>
            <p:ph idx="4294967295"/>
          </p:nvPr>
        </p:nvSpPr>
        <p:spPr>
          <a:xfrm>
            <a:off x="2080787" y="1951061"/>
            <a:ext cx="8596312" cy="4216400"/>
          </a:xfrm>
        </p:spPr>
        <p:txBody>
          <a:bodyPr>
            <a:normAutofit fontScale="85000" lnSpcReduction="20000"/>
          </a:bodyPr>
          <a:lstStyle/>
          <a:p>
            <a:pPr algn="just" rtl="1"/>
            <a:r>
              <a:rPr lang="fa-IR" sz="2000" b="1" dirty="0">
                <a:solidFill>
                  <a:schemeClr val="tx1"/>
                </a:solidFill>
              </a:rPr>
              <a:t>*علائم</a:t>
            </a:r>
            <a:endParaRPr lang="en-US" sz="2000" b="1" dirty="0">
              <a:solidFill>
                <a:schemeClr val="tx1"/>
              </a:solidFill>
            </a:endParaRPr>
          </a:p>
          <a:p>
            <a:pPr lvl="0" algn="just" rtl="1">
              <a:lnSpc>
                <a:spcPct val="110000"/>
              </a:lnSpc>
              <a:buClr>
                <a:schemeClr val="accent4"/>
              </a:buClr>
              <a:buSzPct val="70000"/>
              <a:buFont typeface="Wingdings 2" pitchFamily="18" charset="2"/>
              <a:buChar char=""/>
            </a:pPr>
            <a:r>
              <a:rPr lang="fa-IR" sz="2000" b="1" dirty="0">
                <a:solidFill>
                  <a:schemeClr val="tx1"/>
                </a:solidFill>
              </a:rPr>
              <a:t>خارش ولو و واژن، ديزوري، تحريك خارجي</a:t>
            </a:r>
            <a:endParaRPr lang="en-US" sz="2000" b="1" dirty="0">
              <a:solidFill>
                <a:schemeClr val="tx1"/>
              </a:solidFill>
            </a:endParaRPr>
          </a:p>
          <a:p>
            <a:pPr lvl="0" algn="just" rtl="1">
              <a:lnSpc>
                <a:spcPct val="110000"/>
              </a:lnSpc>
              <a:buClr>
                <a:schemeClr val="accent4"/>
              </a:buClr>
              <a:buSzPct val="70000"/>
              <a:buFont typeface="Wingdings 2" pitchFamily="18" charset="2"/>
              <a:buChar char=""/>
            </a:pPr>
            <a:r>
              <a:rPr lang="fa-IR" sz="2000" b="1" dirty="0">
                <a:solidFill>
                  <a:schemeClr val="tx1"/>
                </a:solidFill>
              </a:rPr>
              <a:t>ادم و اريتم ولو، اريتم واژن، پلاك هاي چسبنده و سفيد واژينال</a:t>
            </a:r>
          </a:p>
          <a:p>
            <a:pPr marL="0" lvl="0" indent="0" algn="just" rtl="1">
              <a:lnSpc>
                <a:spcPct val="110000"/>
              </a:lnSpc>
              <a:buNone/>
            </a:pPr>
            <a:endParaRPr lang="en-US" sz="2000" b="1" dirty="0">
              <a:solidFill>
                <a:schemeClr val="tx1"/>
              </a:solidFill>
            </a:endParaRPr>
          </a:p>
          <a:p>
            <a:pPr algn="just" rtl="1">
              <a:lnSpc>
                <a:spcPct val="110000"/>
              </a:lnSpc>
            </a:pPr>
            <a:r>
              <a:rPr lang="fa-IR" sz="2000" b="1" dirty="0">
                <a:solidFill>
                  <a:schemeClr val="tx1"/>
                </a:solidFill>
              </a:rPr>
              <a:t>*درمان:</a:t>
            </a:r>
            <a:endParaRPr lang="en-US" sz="2000" b="1" dirty="0">
              <a:solidFill>
                <a:schemeClr val="tx1"/>
              </a:solidFill>
            </a:endParaRPr>
          </a:p>
          <a:p>
            <a:pPr lvl="0" algn="just" rtl="1">
              <a:lnSpc>
                <a:spcPct val="110000"/>
              </a:lnSpc>
              <a:buClr>
                <a:schemeClr val="accent4"/>
              </a:buClr>
              <a:buFont typeface="Courier New" pitchFamily="49" charset="0"/>
              <a:buChar char="o"/>
            </a:pPr>
            <a:r>
              <a:rPr lang="fa-IR" sz="2000" b="1" dirty="0">
                <a:solidFill>
                  <a:schemeClr val="tx1"/>
                </a:solidFill>
              </a:rPr>
              <a:t>آزول هاي واژينال</a:t>
            </a:r>
            <a:endParaRPr lang="en-US" sz="2000" b="1" dirty="0">
              <a:solidFill>
                <a:schemeClr val="tx1"/>
              </a:solidFill>
            </a:endParaRPr>
          </a:p>
          <a:p>
            <a:pPr lvl="0" algn="just" rtl="1">
              <a:lnSpc>
                <a:spcPct val="110000"/>
              </a:lnSpc>
              <a:buClr>
                <a:schemeClr val="accent4"/>
              </a:buClr>
              <a:buFont typeface="Courier New" pitchFamily="49" charset="0"/>
              <a:buChar char="o"/>
            </a:pPr>
            <a:r>
              <a:rPr lang="fa-IR" sz="2000" b="1" dirty="0">
                <a:solidFill>
                  <a:schemeClr val="tx1"/>
                </a:solidFill>
              </a:rPr>
              <a:t>درمان خوراكي</a:t>
            </a:r>
          </a:p>
          <a:p>
            <a:pPr lvl="0" algn="just" rtl="1">
              <a:lnSpc>
                <a:spcPct val="110000"/>
              </a:lnSpc>
            </a:pPr>
            <a:endParaRPr lang="en-US" sz="2000" b="1" dirty="0">
              <a:solidFill>
                <a:schemeClr val="tx1"/>
              </a:solidFill>
            </a:endParaRPr>
          </a:p>
          <a:p>
            <a:pPr algn="just" rtl="1">
              <a:lnSpc>
                <a:spcPct val="110000"/>
              </a:lnSpc>
            </a:pPr>
            <a:r>
              <a:rPr lang="fa-IR" sz="2000" b="1" dirty="0">
                <a:solidFill>
                  <a:schemeClr val="tx1"/>
                </a:solidFill>
              </a:rPr>
              <a:t>*كانديديازيس راجعه:</a:t>
            </a:r>
            <a:endParaRPr lang="en-US" sz="2000" b="1" dirty="0">
              <a:solidFill>
                <a:schemeClr val="tx1"/>
              </a:solidFill>
            </a:endParaRPr>
          </a:p>
          <a:p>
            <a:pPr algn="just" rtl="1">
              <a:lnSpc>
                <a:spcPct val="110000"/>
              </a:lnSpc>
              <a:buClr>
                <a:schemeClr val="accent4"/>
              </a:buClr>
              <a:buFont typeface="Courier New" pitchFamily="49" charset="0"/>
              <a:buChar char="o"/>
            </a:pPr>
            <a:r>
              <a:rPr lang="fa-IR" sz="2000" b="1" dirty="0">
                <a:solidFill>
                  <a:schemeClr val="tx1"/>
                </a:solidFill>
              </a:rPr>
              <a:t>ابتلا 4 بار و يا بيشتر در سال</a:t>
            </a:r>
            <a:endParaRPr lang="en-US" sz="2000" b="1" dirty="0">
              <a:solidFill>
                <a:schemeClr val="tx1"/>
              </a:solidFill>
            </a:endParaRPr>
          </a:p>
          <a:p>
            <a:pPr algn="just" rtl="1">
              <a:lnSpc>
                <a:spcPct val="110000"/>
              </a:lnSpc>
              <a:buClr>
                <a:schemeClr val="accent4"/>
              </a:buClr>
              <a:buFont typeface="Courier New" pitchFamily="49" charset="0"/>
              <a:buChar char="o"/>
            </a:pPr>
            <a:r>
              <a:rPr lang="fa-IR" sz="2000" b="1" dirty="0" smtClean="0">
                <a:solidFill>
                  <a:schemeClr val="tx1"/>
                </a:solidFill>
              </a:rPr>
              <a:t>درمان </a:t>
            </a:r>
            <a:r>
              <a:rPr lang="fa-IR" sz="2000" b="1" dirty="0">
                <a:solidFill>
                  <a:schemeClr val="tx1"/>
                </a:solidFill>
              </a:rPr>
              <a:t>استاندارد و سپس درمان سركوب كننده </a:t>
            </a:r>
            <a:r>
              <a:rPr lang="fa-IR" sz="2000" b="1" dirty="0" smtClean="0">
                <a:solidFill>
                  <a:schemeClr val="tx1"/>
                </a:solidFill>
              </a:rPr>
              <a:t> بصورت هفته ای تا شش ماه</a:t>
            </a:r>
            <a:endParaRPr lang="en-US" sz="2000" b="1" dirty="0">
              <a:solidFill>
                <a:schemeClr val="tx1"/>
              </a:solidFill>
            </a:endParaRPr>
          </a:p>
          <a:p>
            <a:pPr algn="r" rtl="1"/>
            <a:endParaRPr lang="en-US" dirty="0">
              <a:solidFill>
                <a:schemeClr val="tx1"/>
              </a:solidFill>
            </a:endParaRPr>
          </a:p>
        </p:txBody>
      </p:sp>
    </p:spTree>
    <p:extLst>
      <p:ext uri="{BB962C8B-B14F-4D97-AF65-F5344CB8AC3E}">
        <p14:creationId xmlns:p14="http://schemas.microsoft.com/office/powerpoint/2010/main" val="1386303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37213" cy="68580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042" y="1"/>
            <a:ext cx="5866958" cy="6858000"/>
          </a:xfrm>
          <a:prstGeom prst="rect">
            <a:avLst/>
          </a:prstGeom>
        </p:spPr>
      </p:pic>
    </p:spTree>
    <p:extLst>
      <p:ext uri="{BB962C8B-B14F-4D97-AF65-F5344CB8AC3E}">
        <p14:creationId xmlns:p14="http://schemas.microsoft.com/office/powerpoint/2010/main" val="1964595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16" y="0"/>
            <a:ext cx="8596668" cy="1867437"/>
          </a:xfrm>
        </p:spPr>
        <p:txBody>
          <a:bodyPr>
            <a:normAutofit/>
          </a:bodyPr>
          <a:lstStyle/>
          <a:p>
            <a:pPr algn="ctr"/>
            <a:r>
              <a:rPr lang="fa-IR" sz="4400" b="1" dirty="0">
                <a:latin typeface="Arial Black" panose="020B0A04020102020204" pitchFamily="34" charset="0"/>
              </a:rPr>
              <a:t/>
            </a:r>
            <a:br>
              <a:rPr lang="fa-IR" sz="4400" b="1" dirty="0">
                <a:latin typeface="Arial Black" panose="020B0A04020102020204" pitchFamily="34" charset="0"/>
              </a:rPr>
            </a:br>
            <a:r>
              <a:rPr lang="fa-IR" sz="4400" b="1" dirty="0" smtClean="0">
                <a:latin typeface="Arial Black" panose="020B0A04020102020204" pitchFamily="34" charset="0"/>
              </a:rPr>
              <a:t>واژینیت تریکومونایی</a:t>
            </a:r>
            <a:endParaRPr lang="en-US" sz="4400" b="1"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601" y="1867437"/>
            <a:ext cx="9612062" cy="4707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07332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2111" y="1310666"/>
            <a:ext cx="8596668" cy="4646582"/>
          </a:xfrm>
        </p:spPr>
        <p:txBody>
          <a:bodyPr>
            <a:normAutofit fontScale="92500" lnSpcReduction="10000"/>
          </a:bodyPr>
          <a:lstStyle/>
          <a:p>
            <a:pPr marL="0" lvl="0" indent="0" algn="r" defTabSz="914400" rtl="1">
              <a:lnSpc>
                <a:spcPct val="110000"/>
              </a:lnSpc>
              <a:spcBef>
                <a:spcPts val="0"/>
              </a:spcBef>
              <a:buClrTx/>
              <a:buSzTx/>
              <a:buNone/>
            </a:pPr>
            <a:r>
              <a:rPr lang="fa-IR" sz="2400" b="1" dirty="0">
                <a:solidFill>
                  <a:srgbClr val="9C007F">
                    <a:lumMod val="50000"/>
                  </a:srgbClr>
                </a:solidFill>
                <a:latin typeface="Century Schoolbook"/>
              </a:rPr>
              <a:t>* </a:t>
            </a:r>
            <a:r>
              <a:rPr lang="fa-IR" sz="2400" b="1" dirty="0" smtClean="0">
                <a:solidFill>
                  <a:srgbClr val="9C007F">
                    <a:lumMod val="50000"/>
                  </a:srgbClr>
                </a:solidFill>
                <a:latin typeface="Century Schoolbook"/>
              </a:rPr>
              <a:t>علت</a:t>
            </a:r>
            <a:r>
              <a:rPr lang="fa-IR" sz="2400" b="1" dirty="0">
                <a:solidFill>
                  <a:srgbClr val="9C007F">
                    <a:lumMod val="50000"/>
                  </a:srgbClr>
                </a:solidFill>
                <a:latin typeface="Century Schoolbook"/>
              </a:rPr>
              <a:t>:</a:t>
            </a:r>
            <a:r>
              <a:rPr lang="fa-IR" sz="2400" b="1" dirty="0">
                <a:solidFill>
                  <a:prstClr val="black"/>
                </a:solidFill>
                <a:latin typeface="Century Schoolbook"/>
              </a:rPr>
              <a:t> </a:t>
            </a:r>
          </a:p>
          <a:p>
            <a:pPr marL="0" lvl="0" indent="0" algn="r" defTabSz="914400" rtl="1">
              <a:lnSpc>
                <a:spcPct val="110000"/>
              </a:lnSpc>
              <a:spcBef>
                <a:spcPts val="0"/>
              </a:spcBef>
              <a:buClrTx/>
              <a:buSzTx/>
              <a:buNone/>
            </a:pPr>
            <a:r>
              <a:rPr lang="fa-IR" sz="2400" b="1" dirty="0">
                <a:solidFill>
                  <a:prstClr val="black"/>
                </a:solidFill>
                <a:latin typeface="Century Schoolbook"/>
              </a:rPr>
              <a:t>تريكوموناس واژيناليس</a:t>
            </a:r>
          </a:p>
          <a:p>
            <a:pPr marL="0" indent="0" algn="just" rtl="1">
              <a:lnSpc>
                <a:spcPct val="110000"/>
              </a:lnSpc>
              <a:buNone/>
            </a:pPr>
            <a:endParaRPr lang="fa-IR" sz="2400" b="1" dirty="0" smtClean="0">
              <a:solidFill>
                <a:srgbClr val="9C007F">
                  <a:lumMod val="50000"/>
                </a:srgbClr>
              </a:solidFill>
              <a:latin typeface="Century Schoolbook"/>
            </a:endParaRPr>
          </a:p>
          <a:p>
            <a:pPr marL="0" indent="0" algn="just" rtl="1">
              <a:lnSpc>
                <a:spcPct val="110000"/>
              </a:lnSpc>
              <a:buNone/>
            </a:pPr>
            <a:r>
              <a:rPr lang="fa-IR" sz="2400" b="1" dirty="0" smtClean="0">
                <a:solidFill>
                  <a:srgbClr val="9C007F">
                    <a:lumMod val="50000"/>
                  </a:srgbClr>
                </a:solidFill>
                <a:latin typeface="Century Schoolbook"/>
              </a:rPr>
              <a:t>* </a:t>
            </a:r>
            <a:r>
              <a:rPr lang="fa-IR" sz="2400" b="1" dirty="0" smtClean="0">
                <a:solidFill>
                  <a:schemeClr val="tx1"/>
                </a:solidFill>
              </a:rPr>
              <a:t>علائم</a:t>
            </a:r>
            <a:r>
              <a:rPr lang="fa-IR" sz="2400" b="1" dirty="0">
                <a:solidFill>
                  <a:schemeClr val="tx1"/>
                </a:solidFill>
              </a:rPr>
              <a:t>: </a:t>
            </a:r>
          </a:p>
          <a:p>
            <a:pPr algn="just" rtl="1">
              <a:lnSpc>
                <a:spcPct val="110000"/>
              </a:lnSpc>
              <a:buClr>
                <a:schemeClr val="accent2"/>
              </a:buClr>
              <a:buFont typeface="Courier New" pitchFamily="49" charset="0"/>
              <a:buChar char="o"/>
            </a:pPr>
            <a:r>
              <a:rPr lang="fa-IR" sz="2400" b="1" dirty="0">
                <a:solidFill>
                  <a:schemeClr val="tx1"/>
                </a:solidFill>
              </a:rPr>
              <a:t>ترشح فراوان زرد و </a:t>
            </a:r>
            <a:r>
              <a:rPr lang="fa-IR" sz="2400" b="1" dirty="0" smtClean="0">
                <a:solidFill>
                  <a:schemeClr val="tx1"/>
                </a:solidFill>
              </a:rPr>
              <a:t>بدبو و کف آلود، </a:t>
            </a:r>
            <a:r>
              <a:rPr lang="fa-IR" sz="2400" b="1" dirty="0">
                <a:solidFill>
                  <a:schemeClr val="tx1"/>
                </a:solidFill>
              </a:rPr>
              <a:t>تحريك ولو، ادم و التهاب ولو </a:t>
            </a:r>
            <a:r>
              <a:rPr lang="fa-IR" sz="2400" b="1" dirty="0" smtClean="0">
                <a:solidFill>
                  <a:schemeClr val="tx1"/>
                </a:solidFill>
              </a:rPr>
              <a:t>،سوزش ولوواژینال،قرمزی ساب اپیتلیال سرویکس که باعث نمای </a:t>
            </a:r>
            <a:r>
              <a:rPr lang="en-US" sz="2400" b="1" dirty="0" smtClean="0">
                <a:solidFill>
                  <a:schemeClr val="tx1"/>
                </a:solidFill>
              </a:rPr>
              <a:t>strawberry sign</a:t>
            </a:r>
            <a:r>
              <a:rPr lang="fa-IR" sz="2400" b="1" dirty="0" smtClean="0">
                <a:solidFill>
                  <a:schemeClr val="tx1"/>
                </a:solidFill>
              </a:rPr>
              <a:t> میشود</a:t>
            </a:r>
          </a:p>
          <a:p>
            <a:pPr marL="0" indent="0" algn="just" rtl="1">
              <a:lnSpc>
                <a:spcPct val="110000"/>
              </a:lnSpc>
              <a:buClr>
                <a:schemeClr val="accent2"/>
              </a:buClr>
              <a:buNone/>
            </a:pPr>
            <a:r>
              <a:rPr lang="fa-IR" sz="2400" b="1" dirty="0" smtClean="0">
                <a:solidFill>
                  <a:schemeClr val="tx1"/>
                </a:solidFill>
              </a:rPr>
              <a:t> </a:t>
            </a:r>
            <a:endParaRPr lang="en-US" sz="2400" b="1" dirty="0">
              <a:solidFill>
                <a:schemeClr val="tx1"/>
              </a:solidFill>
            </a:endParaRPr>
          </a:p>
          <a:p>
            <a:pPr algn="just" rtl="1">
              <a:lnSpc>
                <a:spcPct val="110000"/>
              </a:lnSpc>
              <a:buClr>
                <a:schemeClr val="accent2"/>
              </a:buClr>
              <a:buFont typeface="Courier New" pitchFamily="49" charset="0"/>
              <a:buChar char="o"/>
            </a:pPr>
            <a:r>
              <a:rPr lang="fa-IR" sz="2400" b="1" dirty="0">
                <a:solidFill>
                  <a:schemeClr val="tx1"/>
                </a:solidFill>
              </a:rPr>
              <a:t>در بيمار مبتلا به واژينيت تريكومونايي </a:t>
            </a:r>
            <a:r>
              <a:rPr lang="en-US" sz="2400" b="1" dirty="0">
                <a:solidFill>
                  <a:schemeClr val="tx1"/>
                </a:solidFill>
                <a:sym typeface="Wingdings"/>
              </a:rPr>
              <a:t></a:t>
            </a:r>
            <a:r>
              <a:rPr lang="fa-IR" sz="2400" b="1" dirty="0">
                <a:solidFill>
                  <a:schemeClr val="tx1"/>
                </a:solidFill>
              </a:rPr>
              <a:t> بررسي از نظر گنوكوك حتما انجام شود</a:t>
            </a:r>
          </a:p>
          <a:p>
            <a:pPr marL="0" lvl="0" indent="0" algn="r" defTabSz="914400" rtl="1">
              <a:lnSpc>
                <a:spcPct val="110000"/>
              </a:lnSpc>
              <a:spcBef>
                <a:spcPts val="0"/>
              </a:spcBef>
              <a:buClrTx/>
              <a:buSzTx/>
              <a:buNone/>
            </a:pPr>
            <a:endParaRPr lang="en-US" sz="2600" b="1" dirty="0">
              <a:solidFill>
                <a:prstClr val="black"/>
              </a:solidFill>
              <a:latin typeface="Century Schoolbook"/>
            </a:endParaRPr>
          </a:p>
        </p:txBody>
      </p:sp>
    </p:spTree>
    <p:extLst>
      <p:ext uri="{BB962C8B-B14F-4D97-AF65-F5344CB8AC3E}">
        <p14:creationId xmlns:p14="http://schemas.microsoft.com/office/powerpoint/2010/main" val="3255796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764" y="318656"/>
            <a:ext cx="8562109" cy="6345380"/>
          </a:xfrm>
          <a:prstGeom prst="rect">
            <a:avLst/>
          </a:prstGeom>
          <a:ln>
            <a:noFill/>
          </a:ln>
          <a:effectLst>
            <a:softEdge rad="112500"/>
          </a:effectLst>
        </p:spPr>
      </p:pic>
    </p:spTree>
    <p:extLst>
      <p:ext uri="{BB962C8B-B14F-4D97-AF65-F5344CB8AC3E}">
        <p14:creationId xmlns:p14="http://schemas.microsoft.com/office/powerpoint/2010/main" val="2121035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4569" y="455568"/>
            <a:ext cx="8596668" cy="5564844"/>
          </a:xfrm>
        </p:spPr>
        <p:txBody>
          <a:bodyPr/>
          <a:lstStyle/>
          <a:p>
            <a:pPr marL="0" indent="0" algn="r" defTabSz="914400" rtl="1">
              <a:lnSpc>
                <a:spcPct val="110000"/>
              </a:lnSpc>
              <a:spcBef>
                <a:spcPts val="0"/>
              </a:spcBef>
              <a:buClrTx/>
              <a:buSzTx/>
              <a:buNone/>
            </a:pPr>
            <a:r>
              <a:rPr lang="fa-IR" sz="2500" b="1" dirty="0" smtClean="0">
                <a:solidFill>
                  <a:srgbClr val="9C007F">
                    <a:lumMod val="50000"/>
                  </a:srgbClr>
                </a:solidFill>
                <a:latin typeface="Century Schoolbook"/>
              </a:rPr>
              <a:t>*تشخيص:</a:t>
            </a:r>
          </a:p>
          <a:p>
            <a:pPr marL="0" lvl="0" indent="0" algn="r" defTabSz="914400" rtl="1">
              <a:lnSpc>
                <a:spcPct val="110000"/>
              </a:lnSpc>
              <a:spcBef>
                <a:spcPts val="0"/>
              </a:spcBef>
              <a:buClrTx/>
              <a:buSzTx/>
              <a:buNone/>
            </a:pPr>
            <a:endParaRPr lang="fa-IR" sz="2500" b="1" dirty="0" smtClean="0">
              <a:solidFill>
                <a:srgbClr val="9C007F">
                  <a:lumMod val="50000"/>
                </a:srgbClr>
              </a:solidFill>
              <a:latin typeface="Century Schoolbook"/>
            </a:endParaRPr>
          </a:p>
          <a:p>
            <a:pPr marL="0" lvl="0" indent="0" algn="r" defTabSz="914400" rtl="1">
              <a:lnSpc>
                <a:spcPct val="110000"/>
              </a:lnSpc>
              <a:spcBef>
                <a:spcPts val="0"/>
              </a:spcBef>
              <a:buClr>
                <a:srgbClr val="E40059"/>
              </a:buClr>
              <a:buSzTx/>
              <a:buFont typeface="Courier New" pitchFamily="49" charset="0"/>
              <a:buChar char="o"/>
            </a:pPr>
            <a:r>
              <a:rPr lang="fa-IR" sz="2600" b="1" dirty="0" smtClean="0">
                <a:solidFill>
                  <a:prstClr val="black"/>
                </a:solidFill>
                <a:latin typeface="Century Schoolbook"/>
              </a:rPr>
              <a:t>مشاهده </a:t>
            </a:r>
            <a:r>
              <a:rPr lang="fa-IR" sz="2600" b="1" dirty="0">
                <a:solidFill>
                  <a:prstClr val="black"/>
                </a:solidFill>
                <a:latin typeface="Century Schoolbook"/>
              </a:rPr>
              <a:t>سرويكس </a:t>
            </a:r>
            <a:r>
              <a:rPr lang="en-US" sz="2600" b="1" dirty="0">
                <a:solidFill>
                  <a:prstClr val="black"/>
                </a:solidFill>
                <a:latin typeface="Century Schoolbook"/>
              </a:rPr>
              <a:t>strawberry sign</a:t>
            </a:r>
          </a:p>
          <a:p>
            <a:pPr marL="0" lvl="0" indent="0" algn="r" defTabSz="914400" rtl="1">
              <a:lnSpc>
                <a:spcPct val="110000"/>
              </a:lnSpc>
              <a:spcBef>
                <a:spcPts val="0"/>
              </a:spcBef>
              <a:buClr>
                <a:srgbClr val="E40059"/>
              </a:buClr>
              <a:buSzTx/>
              <a:buFont typeface="Courier New" pitchFamily="49" charset="0"/>
              <a:buChar char="o"/>
            </a:pPr>
            <a:r>
              <a:rPr lang="en-US" sz="2600" b="1" dirty="0">
                <a:solidFill>
                  <a:prstClr val="black"/>
                </a:solidFill>
                <a:latin typeface="Century Schoolbook"/>
              </a:rPr>
              <a:t>PH</a:t>
            </a:r>
            <a:r>
              <a:rPr lang="fa-IR" sz="2600" b="1" dirty="0">
                <a:solidFill>
                  <a:prstClr val="black"/>
                </a:solidFill>
                <a:latin typeface="Century Schoolbook"/>
              </a:rPr>
              <a:t> ترشحات واژن </a:t>
            </a:r>
            <a:r>
              <a:rPr lang="en-US" sz="2600" b="1" dirty="0">
                <a:solidFill>
                  <a:prstClr val="black"/>
                </a:solidFill>
                <a:latin typeface="Century Schoolbook"/>
                <a:sym typeface="Wingdings"/>
              </a:rPr>
              <a:t></a:t>
            </a:r>
            <a:r>
              <a:rPr lang="fa-IR" sz="2600" b="1" dirty="0">
                <a:solidFill>
                  <a:prstClr val="black"/>
                </a:solidFill>
                <a:latin typeface="Century Schoolbook"/>
              </a:rPr>
              <a:t> بالاتر از </a:t>
            </a:r>
            <a:r>
              <a:rPr lang="fa-IR" sz="2600" b="1" dirty="0" smtClean="0">
                <a:solidFill>
                  <a:prstClr val="black"/>
                </a:solidFill>
                <a:latin typeface="Century Schoolbook"/>
              </a:rPr>
              <a:t>4/7</a:t>
            </a:r>
            <a:endParaRPr lang="en-US" sz="2600" b="1" dirty="0">
              <a:solidFill>
                <a:prstClr val="black"/>
              </a:solidFill>
              <a:latin typeface="Century Schoolbook"/>
            </a:endParaRPr>
          </a:p>
          <a:p>
            <a:pPr marL="0" lvl="0" indent="0" algn="r" defTabSz="914400" rtl="1">
              <a:lnSpc>
                <a:spcPct val="110000"/>
              </a:lnSpc>
              <a:spcBef>
                <a:spcPts val="0"/>
              </a:spcBef>
              <a:buClr>
                <a:srgbClr val="E40059"/>
              </a:buClr>
              <a:buSzTx/>
              <a:buFont typeface="Courier New" pitchFamily="49" charset="0"/>
              <a:buChar char="o"/>
            </a:pPr>
            <a:r>
              <a:rPr lang="fa-IR" sz="2600" b="1" dirty="0">
                <a:solidFill>
                  <a:prstClr val="black"/>
                </a:solidFill>
                <a:latin typeface="Century Schoolbook"/>
              </a:rPr>
              <a:t>اسمير </a:t>
            </a:r>
            <a:r>
              <a:rPr lang="en-US" sz="2600" b="1" dirty="0">
                <a:solidFill>
                  <a:prstClr val="black"/>
                </a:solidFill>
                <a:latin typeface="Century Schoolbook"/>
              </a:rPr>
              <a:t>KOH </a:t>
            </a:r>
            <a:r>
              <a:rPr lang="en-US" sz="2600" b="1" dirty="0">
                <a:solidFill>
                  <a:prstClr val="black"/>
                </a:solidFill>
                <a:latin typeface="Century Schoolbook"/>
                <a:sym typeface="Wingdings"/>
              </a:rPr>
              <a:t></a:t>
            </a:r>
            <a:r>
              <a:rPr lang="fa-IR" sz="2600" b="1" dirty="0">
                <a:solidFill>
                  <a:prstClr val="black"/>
                </a:solidFill>
                <a:latin typeface="Century Schoolbook"/>
              </a:rPr>
              <a:t> بوي آميني</a:t>
            </a:r>
            <a:endParaRPr lang="en-US" sz="2600" b="1" dirty="0">
              <a:solidFill>
                <a:prstClr val="black"/>
              </a:solidFill>
              <a:latin typeface="Century Schoolbook"/>
            </a:endParaRPr>
          </a:p>
          <a:p>
            <a:pPr marL="0" lvl="0" indent="0" algn="r" defTabSz="914400" rtl="1">
              <a:lnSpc>
                <a:spcPct val="110000"/>
              </a:lnSpc>
              <a:spcBef>
                <a:spcPts val="0"/>
              </a:spcBef>
              <a:buClr>
                <a:srgbClr val="E40059"/>
              </a:buClr>
              <a:buSzTx/>
              <a:buFont typeface="Courier New" pitchFamily="49" charset="0"/>
              <a:buChar char="o"/>
            </a:pPr>
            <a:r>
              <a:rPr lang="fa-IR" sz="2600" b="1" dirty="0">
                <a:solidFill>
                  <a:prstClr val="black"/>
                </a:solidFill>
                <a:latin typeface="Century Schoolbook"/>
              </a:rPr>
              <a:t>اسمير مرطوب با سالين </a:t>
            </a:r>
            <a:r>
              <a:rPr lang="en-US" sz="2600" b="1" dirty="0">
                <a:solidFill>
                  <a:prstClr val="black"/>
                </a:solidFill>
                <a:latin typeface="Century Schoolbook"/>
                <a:sym typeface="Wingdings"/>
              </a:rPr>
              <a:t></a:t>
            </a:r>
            <a:r>
              <a:rPr lang="fa-IR" sz="2600" b="1" dirty="0">
                <a:solidFill>
                  <a:prstClr val="black"/>
                </a:solidFill>
                <a:latin typeface="Century Schoolbook"/>
              </a:rPr>
              <a:t> تريكوموناهاي متحرك </a:t>
            </a:r>
            <a:endParaRPr lang="fa-IR" sz="2600" b="1" dirty="0" smtClean="0">
              <a:solidFill>
                <a:prstClr val="black"/>
              </a:solidFill>
              <a:latin typeface="Century Schoolbook"/>
            </a:endParaRPr>
          </a:p>
          <a:p>
            <a:pPr marL="0" lvl="0" indent="0" algn="r" defTabSz="914400" rtl="1">
              <a:lnSpc>
                <a:spcPct val="110000"/>
              </a:lnSpc>
              <a:spcBef>
                <a:spcPts val="0"/>
              </a:spcBef>
              <a:buClr>
                <a:srgbClr val="E40059"/>
              </a:buClr>
              <a:buSzTx/>
              <a:buFont typeface="Courier New" pitchFamily="49" charset="0"/>
              <a:buChar char="o"/>
            </a:pPr>
            <a:r>
              <a:rPr lang="fa-IR" sz="2600" b="1" dirty="0" smtClean="0">
                <a:solidFill>
                  <a:prstClr val="black"/>
                </a:solidFill>
                <a:latin typeface="Century Schoolbook"/>
              </a:rPr>
              <a:t>كشت </a:t>
            </a:r>
            <a:r>
              <a:rPr lang="fa-IR" sz="2600" b="1" dirty="0">
                <a:solidFill>
                  <a:prstClr val="black"/>
                </a:solidFill>
                <a:latin typeface="Century Schoolbook"/>
              </a:rPr>
              <a:t>در محيط </a:t>
            </a:r>
            <a:r>
              <a:rPr lang="en-US" sz="2600" b="1" dirty="0" err="1">
                <a:solidFill>
                  <a:prstClr val="black"/>
                </a:solidFill>
                <a:latin typeface="Century Schoolbook"/>
              </a:rPr>
              <a:t>Inpouch</a:t>
            </a:r>
            <a:r>
              <a:rPr lang="en-US" sz="2600" b="1" dirty="0">
                <a:solidFill>
                  <a:prstClr val="black"/>
                </a:solidFill>
                <a:latin typeface="Century Schoolbook"/>
              </a:rPr>
              <a:t> </a:t>
            </a:r>
            <a:r>
              <a:rPr lang="fa-IR" sz="2600" b="1" dirty="0">
                <a:solidFill>
                  <a:prstClr val="black"/>
                </a:solidFill>
                <a:latin typeface="Century Schoolbook"/>
              </a:rPr>
              <a:t>در موارد مشكوك با اسمير منفي </a:t>
            </a:r>
            <a:endParaRPr lang="en-US" sz="2600" b="1" dirty="0">
              <a:solidFill>
                <a:prstClr val="black"/>
              </a:solidFill>
              <a:latin typeface="Century Schoolbook"/>
            </a:endParaRPr>
          </a:p>
          <a:p>
            <a:endParaRPr lang="en-US" dirty="0"/>
          </a:p>
        </p:txBody>
      </p:sp>
    </p:spTree>
    <p:extLst>
      <p:ext uri="{BB962C8B-B14F-4D97-AF65-F5344CB8AC3E}">
        <p14:creationId xmlns:p14="http://schemas.microsoft.com/office/powerpoint/2010/main" val="3386819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06829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291" y="0"/>
            <a:ext cx="6123709" cy="6858000"/>
          </a:xfrm>
          <a:prstGeom prst="rect">
            <a:avLst/>
          </a:prstGeom>
        </p:spPr>
      </p:pic>
    </p:spTree>
    <p:extLst>
      <p:ext uri="{BB962C8B-B14F-4D97-AF65-F5344CB8AC3E}">
        <p14:creationId xmlns:p14="http://schemas.microsoft.com/office/powerpoint/2010/main" val="2810178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099" y="1364776"/>
            <a:ext cx="8596668" cy="3781966"/>
          </a:xfrm>
        </p:spPr>
        <p:txBody>
          <a:bodyPr/>
          <a:lstStyle/>
          <a:p>
            <a:pPr algn="just" rtl="1">
              <a:lnSpc>
                <a:spcPct val="110000"/>
              </a:lnSpc>
              <a:buFont typeface="Arial" panose="020B0604020202020204" pitchFamily="34" charset="0"/>
              <a:buChar char="•"/>
            </a:pPr>
            <a:r>
              <a:rPr lang="fa-IR" sz="2400" b="1" dirty="0" smtClean="0">
                <a:solidFill>
                  <a:schemeClr val="accent3">
                    <a:lumMod val="50000"/>
                  </a:schemeClr>
                </a:solidFill>
              </a:rPr>
              <a:t>درمان:</a:t>
            </a:r>
          </a:p>
          <a:p>
            <a:pPr marL="0" indent="0" algn="just" rtl="1">
              <a:lnSpc>
                <a:spcPct val="110000"/>
              </a:lnSpc>
              <a:buNone/>
            </a:pPr>
            <a:endParaRPr lang="en-US" sz="2400" b="1" dirty="0">
              <a:solidFill>
                <a:schemeClr val="accent3">
                  <a:lumMod val="50000"/>
                </a:schemeClr>
              </a:solidFill>
            </a:endParaRPr>
          </a:p>
          <a:p>
            <a:pPr lvl="0" algn="just" rtl="1">
              <a:lnSpc>
                <a:spcPct val="110000"/>
              </a:lnSpc>
              <a:buClr>
                <a:schemeClr val="accent2"/>
              </a:buClr>
              <a:buFont typeface="Courier New" pitchFamily="49" charset="0"/>
              <a:buChar char="o"/>
            </a:pPr>
            <a:r>
              <a:rPr lang="fa-IR" sz="2400" b="1" dirty="0"/>
              <a:t>همزمان در بيمار و شريك جنسي</a:t>
            </a:r>
            <a:endParaRPr lang="en-US" sz="2400" b="1" dirty="0"/>
          </a:p>
          <a:p>
            <a:pPr lvl="0" algn="just" rtl="1">
              <a:lnSpc>
                <a:spcPct val="110000"/>
              </a:lnSpc>
              <a:buClr>
                <a:schemeClr val="accent2"/>
              </a:buClr>
              <a:buFont typeface="Courier New" pitchFamily="49" charset="0"/>
              <a:buChar char="o"/>
            </a:pPr>
            <a:r>
              <a:rPr lang="fa-IR" sz="2400" b="1" dirty="0"/>
              <a:t>رژيم ارجح درماني </a:t>
            </a:r>
            <a:r>
              <a:rPr lang="en-US" sz="2400" b="1" dirty="0">
                <a:sym typeface="Wingdings"/>
              </a:rPr>
              <a:t></a:t>
            </a:r>
            <a:r>
              <a:rPr lang="fa-IR" sz="2400" b="1" dirty="0"/>
              <a:t> مترونيدازول و يا تينيدازول تك دوز 2 گرمي</a:t>
            </a:r>
            <a:endParaRPr lang="en-US" sz="2400" b="1" dirty="0"/>
          </a:p>
          <a:p>
            <a:pPr lvl="0" algn="just" rtl="1">
              <a:lnSpc>
                <a:spcPct val="110000"/>
              </a:lnSpc>
              <a:buClr>
                <a:schemeClr val="accent2"/>
              </a:buClr>
              <a:buFont typeface="Courier New" pitchFamily="49" charset="0"/>
              <a:buChar char="o"/>
            </a:pPr>
            <a:r>
              <a:rPr lang="fa-IR" sz="2400" b="1" dirty="0"/>
              <a:t>رژيم ديگر</a:t>
            </a:r>
            <a:r>
              <a:rPr lang="en-US" sz="2400" b="1" dirty="0">
                <a:sym typeface="Wingdings"/>
              </a:rPr>
              <a:t></a:t>
            </a:r>
            <a:r>
              <a:rPr lang="fa-IR" sz="2400" b="1" dirty="0"/>
              <a:t> درمان 7 روزه با مترونيدازول</a:t>
            </a:r>
            <a:endParaRPr lang="en-US" sz="2400" b="1" dirty="0"/>
          </a:p>
          <a:p>
            <a:pPr lvl="0" algn="just" rtl="1">
              <a:lnSpc>
                <a:spcPct val="110000"/>
              </a:lnSpc>
              <a:buClr>
                <a:schemeClr val="accent2"/>
              </a:buClr>
              <a:buFont typeface="Courier New" pitchFamily="49" charset="0"/>
              <a:buChar char="o"/>
            </a:pPr>
            <a:r>
              <a:rPr lang="fa-IR" sz="2400" b="1" dirty="0"/>
              <a:t>در صورت عود </a:t>
            </a:r>
            <a:r>
              <a:rPr lang="en-US" sz="2400" b="1" dirty="0">
                <a:sym typeface="Wingdings"/>
              </a:rPr>
              <a:t></a:t>
            </a:r>
            <a:r>
              <a:rPr lang="fa-IR" sz="2400" b="1" dirty="0"/>
              <a:t> تكرار مجدد رژيم تجويز شده</a:t>
            </a:r>
            <a:endParaRPr lang="en-US" sz="2400" b="1" dirty="0"/>
          </a:p>
          <a:p>
            <a:endParaRPr lang="en-US" dirty="0"/>
          </a:p>
        </p:txBody>
      </p:sp>
    </p:spTree>
    <p:extLst>
      <p:ext uri="{BB962C8B-B14F-4D97-AF65-F5344CB8AC3E}">
        <p14:creationId xmlns:p14="http://schemas.microsoft.com/office/powerpoint/2010/main" val="2934584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89963" cy="6857999"/>
          </a:xfrm>
        </p:spPr>
      </p:pic>
      <p:pic>
        <p:nvPicPr>
          <p:cNvPr id="5" name="Picture 4"/>
          <p:cNvPicPr>
            <a:picLocks noChangeAspect="1"/>
          </p:cNvPicPr>
          <p:nvPr/>
        </p:nvPicPr>
        <p:blipFill>
          <a:blip r:embed="rId3"/>
          <a:stretch>
            <a:fillRect/>
          </a:stretch>
        </p:blipFill>
        <p:spPr>
          <a:xfrm>
            <a:off x="6289963" y="0"/>
            <a:ext cx="5902037" cy="6858000"/>
          </a:xfrm>
          <a:prstGeom prst="rect">
            <a:avLst/>
          </a:prstGeom>
        </p:spPr>
      </p:pic>
    </p:spTree>
    <p:extLst>
      <p:ext uri="{BB962C8B-B14F-4D97-AF65-F5344CB8AC3E}">
        <p14:creationId xmlns:p14="http://schemas.microsoft.com/office/powerpoint/2010/main" val="2483898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555" y="1886803"/>
            <a:ext cx="8534400" cy="3615267"/>
          </a:xfrm>
        </p:spPr>
        <p:txBody>
          <a:bodyPr>
            <a:normAutofit/>
          </a:bodyPr>
          <a:lstStyle/>
          <a:p>
            <a:pPr algn="r" rtl="1"/>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عفونت</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با</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انواع</a:t>
            </a:r>
            <a:r>
              <a:rPr lang="fa-IR" sz="2800" dirty="0">
                <a:solidFill>
                  <a:schemeClr val="tx1"/>
                </a:solidFill>
                <a:latin typeface=".SFUIText"/>
                <a:cs typeface="B Nazanin" panose="00000400000000000000" pitchFamily="2" charset="-78"/>
              </a:rPr>
              <a:t> </a:t>
            </a:r>
            <a:r>
              <a:rPr lang="en-US" sz="2800" dirty="0">
                <a:solidFill>
                  <a:schemeClr val="tx1"/>
                </a:solidFill>
                <a:latin typeface=".SFUIText"/>
                <a:cs typeface="B Nazanin" panose="00000400000000000000" pitchFamily="2" charset="-78"/>
              </a:rPr>
              <a:t>HPV1,2 </a:t>
            </a:r>
            <a:r>
              <a:rPr lang="en-US" sz="2800" dirty="0">
                <a:solidFill>
                  <a:schemeClr val="tx1"/>
                </a:solidFill>
                <a:latin typeface=".ArabicUIText-Regular"/>
                <a:cs typeface="B Nazanin" panose="00000400000000000000" pitchFamily="2" charset="-78"/>
              </a:rPr>
              <a:t>،</a:t>
            </a:r>
            <a:r>
              <a:rPr lang="en-US"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با</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زگیل</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های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کف</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دست</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و</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پا</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همراه</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است</a:t>
            </a:r>
            <a:r>
              <a:rPr lang="fa-IR" sz="2800" dirty="0">
                <a:solidFill>
                  <a:schemeClr val="tx1"/>
                </a:solidFill>
                <a:latin typeface=".SFUIText"/>
                <a:cs typeface="B Nazanin" panose="00000400000000000000" pitchFamily="2" charset="-78"/>
              </a:rPr>
              <a:t>. </a:t>
            </a:r>
            <a:endParaRPr lang="fa-IR" sz="2800" dirty="0" smtClean="0">
              <a:solidFill>
                <a:schemeClr val="tx1"/>
              </a:solidFill>
              <a:latin typeface=".SFUIText"/>
              <a:cs typeface="B Nazanin" panose="00000400000000000000" pitchFamily="2" charset="-78"/>
            </a:endParaRPr>
          </a:p>
          <a:p>
            <a:pPr algn="r" rtl="1"/>
            <a:endParaRPr lang="fa-IR" sz="2800" dirty="0" smtClean="0">
              <a:solidFill>
                <a:schemeClr val="tx1"/>
              </a:solidFill>
              <a:latin typeface=".SFUIText"/>
              <a:cs typeface="B Nazanin" panose="00000400000000000000" pitchFamily="2" charset="-78"/>
            </a:endParaRPr>
          </a:p>
          <a:p>
            <a:pPr algn="r" rtl="1"/>
            <a:r>
              <a:rPr lang="fa-IR" sz="2800" dirty="0" smtClean="0">
                <a:solidFill>
                  <a:schemeClr val="tx1"/>
                </a:solidFill>
                <a:latin typeface=".ArabicUIText-Regular"/>
                <a:cs typeface="B Nazanin" panose="00000400000000000000" pitchFamily="2" charset="-78"/>
              </a:rPr>
              <a:t>عفونت</a:t>
            </a:r>
            <a:r>
              <a:rPr lang="fa-IR" sz="2800" dirty="0" smtClean="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های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مکرر</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با</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انواع</a:t>
            </a:r>
            <a:r>
              <a:rPr lang="fa-IR" sz="2800" dirty="0">
                <a:solidFill>
                  <a:schemeClr val="tx1"/>
                </a:solidFill>
                <a:latin typeface=".SFUIText"/>
                <a:cs typeface="B Nazanin" panose="00000400000000000000" pitchFamily="2" charset="-78"/>
              </a:rPr>
              <a:t> </a:t>
            </a:r>
            <a:r>
              <a:rPr lang="en-US" sz="2800" dirty="0" smtClean="0">
                <a:solidFill>
                  <a:schemeClr val="tx1"/>
                </a:solidFill>
                <a:latin typeface=".SFUIText"/>
                <a:cs typeface="B Nazanin" panose="00000400000000000000" pitchFamily="2" charset="-78"/>
              </a:rPr>
              <a:t>6</a:t>
            </a:r>
            <a:r>
              <a:rPr lang="en-US" sz="2800" dirty="0">
                <a:solidFill>
                  <a:schemeClr val="tx1"/>
                </a:solidFill>
                <a:latin typeface=".ArabicUIText-Regular"/>
                <a:cs typeface="B Nazanin" panose="00000400000000000000" pitchFamily="2" charset="-78"/>
              </a:rPr>
              <a:t>،</a:t>
            </a:r>
            <a:r>
              <a:rPr lang="en-US" sz="2800" dirty="0">
                <a:solidFill>
                  <a:schemeClr val="tx1"/>
                </a:solidFill>
                <a:latin typeface=".SFUIText"/>
                <a:cs typeface="B Nazanin" panose="00000400000000000000" pitchFamily="2" charset="-78"/>
              </a:rPr>
              <a:t> 11</a:t>
            </a:r>
            <a:r>
              <a:rPr lang="en-US" sz="2800" dirty="0">
                <a:solidFill>
                  <a:schemeClr val="tx1"/>
                </a:solidFill>
                <a:latin typeface=".ArabicUIText-Regular"/>
                <a:cs typeface="B Nazanin" panose="00000400000000000000" pitchFamily="2" charset="-78"/>
              </a:rPr>
              <a:t>،</a:t>
            </a:r>
            <a:r>
              <a:rPr lang="en-US" sz="2800" dirty="0">
                <a:solidFill>
                  <a:schemeClr val="tx1"/>
                </a:solidFill>
                <a:latin typeface=".SFUIText"/>
                <a:cs typeface="B Nazanin" panose="00000400000000000000" pitchFamily="2" charset="-78"/>
              </a:rPr>
              <a:t> 16 </a:t>
            </a:r>
            <a:r>
              <a:rPr lang="en-US" sz="2800" dirty="0">
                <a:solidFill>
                  <a:schemeClr val="tx1"/>
                </a:solidFill>
                <a:latin typeface=".ArabicUIText-Regular"/>
                <a:cs typeface="B Nazanin" panose="00000400000000000000" pitchFamily="2" charset="-78"/>
              </a:rPr>
              <a:t>،</a:t>
            </a:r>
            <a:r>
              <a:rPr lang="en-US" sz="2800" dirty="0">
                <a:solidFill>
                  <a:schemeClr val="tx1"/>
                </a:solidFill>
                <a:latin typeface=".SFUIText"/>
                <a:cs typeface="B Nazanin" panose="00000400000000000000" pitchFamily="2" charset="-78"/>
              </a:rPr>
              <a:t>18 </a:t>
            </a:r>
            <a:r>
              <a:rPr lang="fa-IR" sz="2800" dirty="0" smtClean="0">
                <a:solidFill>
                  <a:schemeClr val="tx1"/>
                </a:solidFill>
                <a:latin typeface=".SFUIText"/>
                <a:cs typeface="B Nazanin" panose="00000400000000000000" pitchFamily="2" charset="-78"/>
              </a:rPr>
              <a:t> </a:t>
            </a:r>
            <a:r>
              <a:rPr lang="en-US" sz="2800" dirty="0" smtClean="0">
                <a:solidFill>
                  <a:schemeClr val="tx1"/>
                </a:solidFill>
                <a:latin typeface=".SFUIText"/>
                <a:cs typeface="B Nazanin" panose="00000400000000000000" pitchFamily="2" charset="-78"/>
              </a:rPr>
              <a:t>HPV </a:t>
            </a:r>
            <a:r>
              <a:rPr lang="fa-IR" sz="2800" dirty="0" smtClean="0">
                <a:solidFill>
                  <a:schemeClr val="tx1"/>
                </a:solidFill>
                <a:latin typeface=".ArabicUIText-Regular"/>
                <a:cs typeface="B Nazanin" panose="00000400000000000000" pitchFamily="2" charset="-78"/>
              </a:rPr>
              <a:t> به ترتیب</a:t>
            </a:r>
            <a:r>
              <a:rPr lang="fa-IR" sz="2800" dirty="0" smtClean="0">
                <a:solidFill>
                  <a:schemeClr val="tx1"/>
                </a:solidFill>
                <a:latin typeface=".SFUIText"/>
                <a:cs typeface="B Nazanin" panose="00000400000000000000" pitchFamily="2" charset="-78"/>
              </a:rPr>
              <a:t>  </a:t>
            </a:r>
            <a:r>
              <a:rPr lang="fa-IR" sz="2800" dirty="0" smtClean="0">
                <a:solidFill>
                  <a:schemeClr val="tx1"/>
                </a:solidFill>
                <a:latin typeface=".ArabicUIText-Regular"/>
                <a:cs typeface="B Nazanin" panose="00000400000000000000" pitchFamily="2" charset="-78"/>
              </a:rPr>
              <a:t>زگیل</a:t>
            </a:r>
            <a:r>
              <a:rPr lang="fa-IR" sz="2800" dirty="0" smtClean="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های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تناسلی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و</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ضایعات</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پیش</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سرطانی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و</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سرطانی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دهانه</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رحم،</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دهان،</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واژن،</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آلت</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تناسلی،</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مقعد</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و</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حلق</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همراه</a:t>
            </a:r>
            <a:r>
              <a:rPr lang="fa-IR" sz="2800" dirty="0">
                <a:solidFill>
                  <a:schemeClr val="tx1"/>
                </a:solidFill>
                <a:latin typeface=".SFUIText"/>
                <a:cs typeface="B Nazanin" panose="00000400000000000000" pitchFamily="2" charset="-78"/>
              </a:rPr>
              <a:t> </a:t>
            </a:r>
            <a:r>
              <a:rPr lang="fa-IR" sz="2800" dirty="0">
                <a:solidFill>
                  <a:schemeClr val="tx1"/>
                </a:solidFill>
                <a:latin typeface=".ArabicUIText-Regular"/>
                <a:cs typeface="B Nazanin" panose="00000400000000000000" pitchFamily="2" charset="-78"/>
              </a:rPr>
              <a:t>است</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340595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817065" cy="68580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064" y="0"/>
            <a:ext cx="6374935" cy="6858000"/>
          </a:xfrm>
          <a:prstGeom prst="rect">
            <a:avLst/>
          </a:prstGeom>
        </p:spPr>
      </p:pic>
    </p:spTree>
    <p:extLst>
      <p:ext uri="{BB962C8B-B14F-4D97-AF65-F5344CB8AC3E}">
        <p14:creationId xmlns:p14="http://schemas.microsoft.com/office/powerpoint/2010/main" val="335519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74749"/>
            <a:ext cx="8596668" cy="1320800"/>
          </a:xfrm>
        </p:spPr>
        <p:txBody>
          <a:bodyPr>
            <a:normAutofit/>
          </a:bodyPr>
          <a:lstStyle/>
          <a:p>
            <a:pPr algn="ctr"/>
            <a:r>
              <a:rPr lang="fa-IR" sz="5400" b="1" dirty="0" smtClean="0"/>
              <a:t>واژینوز باکتریال</a:t>
            </a:r>
            <a:endParaRPr lang="en-US" sz="5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5" y="1725769"/>
            <a:ext cx="8596668" cy="444321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527697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650" y="1337481"/>
            <a:ext cx="9384911" cy="4326340"/>
          </a:xfrm>
        </p:spPr>
        <p:txBody>
          <a:bodyPr>
            <a:normAutofit fontScale="85000" lnSpcReduction="20000"/>
          </a:bodyPr>
          <a:lstStyle/>
          <a:p>
            <a:pPr marL="0" lvl="0" indent="0" algn="just" defTabSz="914400" rtl="1">
              <a:spcBef>
                <a:spcPts val="0"/>
              </a:spcBef>
              <a:buClrTx/>
              <a:buSzTx/>
              <a:buNone/>
            </a:pPr>
            <a:r>
              <a:rPr lang="fa-IR" sz="2400" b="1" dirty="0" smtClean="0">
                <a:solidFill>
                  <a:schemeClr val="tx1"/>
                </a:solidFill>
                <a:latin typeface="Century Schoolbook"/>
              </a:rPr>
              <a:t>*شایعترین عامل واژینیت</a:t>
            </a:r>
            <a:endParaRPr lang="en-US" sz="2400" b="1" dirty="0" smtClean="0">
              <a:solidFill>
                <a:schemeClr val="tx1"/>
              </a:solidFill>
              <a:latin typeface="Century Schoolbook"/>
            </a:endParaRPr>
          </a:p>
          <a:p>
            <a:pPr marL="0" lvl="0" indent="0" algn="just" defTabSz="914400" rtl="1">
              <a:spcBef>
                <a:spcPts val="0"/>
              </a:spcBef>
              <a:buClrTx/>
              <a:buSzTx/>
              <a:buNone/>
            </a:pPr>
            <a:endParaRPr lang="fa-IR" sz="2400" b="1" dirty="0" smtClean="0">
              <a:solidFill>
                <a:schemeClr val="tx1"/>
              </a:solidFill>
              <a:latin typeface="Century Schoolbook"/>
            </a:endParaRPr>
          </a:p>
          <a:p>
            <a:pPr marL="0" lvl="0" indent="0" algn="just" defTabSz="914400" rtl="1">
              <a:spcBef>
                <a:spcPts val="0"/>
              </a:spcBef>
              <a:buClrTx/>
              <a:buSzTx/>
              <a:buNone/>
            </a:pPr>
            <a:r>
              <a:rPr lang="fa-IR" sz="2400" b="1" dirty="0" smtClean="0">
                <a:solidFill>
                  <a:schemeClr val="tx1"/>
                </a:solidFill>
                <a:latin typeface="Century Schoolbook"/>
              </a:rPr>
              <a:t>*علت</a:t>
            </a:r>
            <a:r>
              <a:rPr lang="fa-IR" sz="2400" b="1" dirty="0">
                <a:solidFill>
                  <a:schemeClr val="tx1"/>
                </a:solidFill>
                <a:latin typeface="Century Schoolbook"/>
              </a:rPr>
              <a:t>: </a:t>
            </a:r>
          </a:p>
          <a:p>
            <a:pPr marL="0" lvl="0" indent="0" algn="just" defTabSz="914400" rtl="1">
              <a:lnSpc>
                <a:spcPct val="110000"/>
              </a:lnSpc>
              <a:spcBef>
                <a:spcPts val="0"/>
              </a:spcBef>
              <a:buClrTx/>
              <a:buSzTx/>
              <a:buNone/>
            </a:pPr>
            <a:r>
              <a:rPr lang="fa-IR" sz="2400" b="1" dirty="0">
                <a:solidFill>
                  <a:schemeClr val="tx1"/>
                </a:solidFill>
                <a:latin typeface="Century Schoolbook"/>
              </a:rPr>
              <a:t>باكتري هاي بي هوازي و گاردنلاواژيناليس</a:t>
            </a:r>
          </a:p>
          <a:p>
            <a:pPr marL="0" lvl="0" indent="0" algn="just" defTabSz="914400" rtl="1">
              <a:lnSpc>
                <a:spcPct val="110000"/>
              </a:lnSpc>
              <a:spcBef>
                <a:spcPts val="0"/>
              </a:spcBef>
              <a:buClrTx/>
              <a:buSzTx/>
              <a:buNone/>
            </a:pPr>
            <a:endParaRPr lang="en-US" sz="2400" dirty="0">
              <a:solidFill>
                <a:schemeClr val="tx1"/>
              </a:solidFill>
              <a:latin typeface="Century Schoolbook"/>
            </a:endParaRPr>
          </a:p>
          <a:p>
            <a:pPr marL="0" lvl="0" indent="0" algn="just" defTabSz="914400" rtl="1">
              <a:lnSpc>
                <a:spcPct val="110000"/>
              </a:lnSpc>
              <a:spcBef>
                <a:spcPts val="0"/>
              </a:spcBef>
              <a:buClrTx/>
              <a:buSzTx/>
              <a:buNone/>
            </a:pPr>
            <a:r>
              <a:rPr lang="fa-IR" sz="2400" b="1" dirty="0">
                <a:solidFill>
                  <a:schemeClr val="tx1"/>
                </a:solidFill>
                <a:latin typeface="Century Schoolbook"/>
              </a:rPr>
              <a:t>*ريسك فاكتور :</a:t>
            </a:r>
            <a:endParaRPr lang="en-US" sz="2400" b="1" dirty="0">
              <a:solidFill>
                <a:schemeClr val="tx1"/>
              </a:solidFill>
              <a:latin typeface="Century Schoolbook"/>
            </a:endParaRPr>
          </a:p>
          <a:p>
            <a:pPr marL="0" lvl="0" indent="0" algn="just" defTabSz="914400" rtl="1">
              <a:lnSpc>
                <a:spcPct val="110000"/>
              </a:lnSpc>
              <a:spcBef>
                <a:spcPts val="0"/>
              </a:spcBef>
              <a:buClrTx/>
              <a:buSzTx/>
              <a:buNone/>
            </a:pPr>
            <a:r>
              <a:rPr lang="fa-IR" sz="2400" b="1" dirty="0">
                <a:solidFill>
                  <a:schemeClr val="tx1"/>
                </a:solidFill>
                <a:latin typeface="Century Schoolbook"/>
              </a:rPr>
              <a:t>فقدان لاكتوباسيل ها در واژن (از بين رفتن فلور نرمال واژن به هر علت )</a:t>
            </a:r>
            <a:endParaRPr lang="en-US" sz="2400" b="1" dirty="0">
              <a:solidFill>
                <a:schemeClr val="tx1"/>
              </a:solidFill>
              <a:latin typeface="Century Schoolbook"/>
            </a:endParaRPr>
          </a:p>
          <a:p>
            <a:pPr marL="0" lvl="0" indent="0" algn="just" defTabSz="914400" rtl="1">
              <a:lnSpc>
                <a:spcPct val="110000"/>
              </a:lnSpc>
              <a:spcBef>
                <a:spcPts val="0"/>
              </a:spcBef>
              <a:buClrTx/>
              <a:buSzTx/>
              <a:buNone/>
            </a:pPr>
            <a:r>
              <a:rPr lang="fa-IR" sz="2400" b="1" dirty="0">
                <a:solidFill>
                  <a:schemeClr val="tx1"/>
                </a:solidFill>
                <a:latin typeface="Century Schoolbook"/>
              </a:rPr>
              <a:t>داشتن شريك جنسي </a:t>
            </a:r>
            <a:r>
              <a:rPr lang="fa-IR" sz="2400" b="1" dirty="0" smtClean="0">
                <a:solidFill>
                  <a:schemeClr val="tx1"/>
                </a:solidFill>
                <a:latin typeface="Century Schoolbook"/>
              </a:rPr>
              <a:t>جديد</a:t>
            </a:r>
            <a:endParaRPr lang="en-US" sz="2400" b="1" dirty="0" smtClean="0">
              <a:solidFill>
                <a:schemeClr val="tx1"/>
              </a:solidFill>
              <a:latin typeface="Century Schoolbook"/>
            </a:endParaRPr>
          </a:p>
          <a:p>
            <a:pPr marL="0" lvl="0" indent="0" algn="just" defTabSz="914400" rtl="1">
              <a:lnSpc>
                <a:spcPct val="110000"/>
              </a:lnSpc>
              <a:spcBef>
                <a:spcPts val="0"/>
              </a:spcBef>
              <a:buClrTx/>
              <a:buSzTx/>
              <a:buNone/>
            </a:pPr>
            <a:endParaRPr lang="fa-IR" sz="2400" b="1" dirty="0">
              <a:solidFill>
                <a:schemeClr val="tx1"/>
              </a:solidFill>
              <a:latin typeface="Century Schoolbook"/>
            </a:endParaRPr>
          </a:p>
          <a:p>
            <a:pPr marL="0" indent="0" algn="just" rtl="1">
              <a:lnSpc>
                <a:spcPct val="110000"/>
              </a:lnSpc>
              <a:buNone/>
            </a:pPr>
            <a:r>
              <a:rPr lang="fa-IR" sz="2400" b="1" dirty="0">
                <a:solidFill>
                  <a:schemeClr val="tx1"/>
                </a:solidFill>
              </a:rPr>
              <a:t>*علائم:</a:t>
            </a:r>
            <a:endParaRPr lang="en-US" sz="2400" b="1" dirty="0">
              <a:solidFill>
                <a:schemeClr val="tx1"/>
              </a:solidFill>
            </a:endParaRPr>
          </a:p>
          <a:p>
            <a:pPr marL="0" indent="0" algn="r" rtl="1">
              <a:lnSpc>
                <a:spcPct val="110000"/>
              </a:lnSpc>
              <a:buNone/>
            </a:pPr>
            <a:r>
              <a:rPr lang="fa-IR" sz="2400" b="1" dirty="0">
                <a:solidFill>
                  <a:schemeClr val="tx1"/>
                </a:solidFill>
              </a:rPr>
              <a:t>ترشحات رقيق و هموژن و خاكستري و با بوي </a:t>
            </a:r>
            <a:r>
              <a:rPr lang="fa-IR" sz="2400" b="1" dirty="0" smtClean="0">
                <a:solidFill>
                  <a:schemeClr val="tx1"/>
                </a:solidFill>
              </a:rPr>
              <a:t>ماهي که بصورت یکنواخت دیواره های واژن را میپوشاند.</a:t>
            </a:r>
            <a:endParaRPr lang="fa-IR" sz="2400" b="1" dirty="0">
              <a:solidFill>
                <a:schemeClr val="tx1"/>
              </a:solidFill>
            </a:endParaRPr>
          </a:p>
          <a:p>
            <a:pPr algn="r"/>
            <a:endParaRPr lang="en-US" dirty="0"/>
          </a:p>
        </p:txBody>
      </p:sp>
    </p:spTree>
    <p:extLst>
      <p:ext uri="{BB962C8B-B14F-4D97-AF65-F5344CB8AC3E}">
        <p14:creationId xmlns:p14="http://schemas.microsoft.com/office/powerpoint/2010/main" val="1486841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87857"/>
            <a:ext cx="10650308" cy="3889612"/>
          </a:xfrm>
        </p:spPr>
        <p:txBody>
          <a:bodyPr>
            <a:normAutofit fontScale="70000" lnSpcReduction="20000"/>
          </a:bodyPr>
          <a:lstStyle/>
          <a:p>
            <a:pPr lvl="0" algn="just" rtl="1">
              <a:lnSpc>
                <a:spcPct val="110000"/>
              </a:lnSpc>
            </a:pPr>
            <a:endParaRPr lang="en-US" sz="2400" b="1" dirty="0">
              <a:solidFill>
                <a:schemeClr val="tx1"/>
              </a:solidFill>
            </a:endParaRPr>
          </a:p>
          <a:p>
            <a:pPr marL="0" indent="0" algn="just" rtl="1">
              <a:lnSpc>
                <a:spcPct val="110000"/>
              </a:lnSpc>
              <a:buNone/>
            </a:pPr>
            <a:r>
              <a:rPr lang="fa-IR" sz="2400" b="1" dirty="0">
                <a:solidFill>
                  <a:schemeClr val="tx1"/>
                </a:solidFill>
              </a:rPr>
              <a:t>*تشخيص</a:t>
            </a:r>
            <a:r>
              <a:rPr lang="fa-IR" sz="2400" b="1" dirty="0" smtClean="0">
                <a:solidFill>
                  <a:schemeClr val="tx1"/>
                </a:solidFill>
              </a:rPr>
              <a:t>:</a:t>
            </a:r>
          </a:p>
          <a:p>
            <a:pPr marL="0" indent="0" algn="just" rtl="1">
              <a:lnSpc>
                <a:spcPct val="110000"/>
              </a:lnSpc>
              <a:buNone/>
            </a:pPr>
            <a:r>
              <a:rPr lang="fa-IR" sz="2400" b="1" dirty="0">
                <a:solidFill>
                  <a:schemeClr val="tx1"/>
                </a:solidFill>
              </a:rPr>
              <a:t> </a:t>
            </a:r>
            <a:r>
              <a:rPr lang="fa-IR" sz="2400" b="1" dirty="0" smtClean="0">
                <a:solidFill>
                  <a:schemeClr val="tx1"/>
                </a:solidFill>
              </a:rPr>
              <a:t>    3 تا از 4 کرایتریای </a:t>
            </a:r>
            <a:r>
              <a:rPr lang="en-US" sz="2400" b="1" dirty="0" err="1" smtClean="0">
                <a:solidFill>
                  <a:schemeClr val="tx1"/>
                </a:solidFill>
              </a:rPr>
              <a:t>Amsel</a:t>
            </a:r>
            <a:r>
              <a:rPr lang="fa-IR" sz="2400" b="1" dirty="0" smtClean="0">
                <a:solidFill>
                  <a:schemeClr val="tx1"/>
                </a:solidFill>
              </a:rPr>
              <a:t>:</a:t>
            </a:r>
            <a:endParaRPr lang="en-US" sz="2400" b="1" dirty="0" smtClean="0">
              <a:solidFill>
                <a:schemeClr val="tx1"/>
              </a:solidFill>
            </a:endParaRPr>
          </a:p>
          <a:p>
            <a:pPr algn="just" rtl="1">
              <a:lnSpc>
                <a:spcPct val="110000"/>
              </a:lnSpc>
            </a:pPr>
            <a:r>
              <a:rPr lang="fa-IR" sz="2400" b="1" dirty="0">
                <a:solidFill>
                  <a:schemeClr val="tx1"/>
                </a:solidFill>
              </a:rPr>
              <a:t>ترشحات رقيق و هموژن و خاكستري و با بوي ماهي</a:t>
            </a:r>
            <a:endParaRPr lang="en-US" sz="2400" b="1" dirty="0">
              <a:solidFill>
                <a:schemeClr val="tx1"/>
              </a:solidFill>
            </a:endParaRPr>
          </a:p>
          <a:p>
            <a:pPr lvl="0" algn="just" rtl="1">
              <a:lnSpc>
                <a:spcPct val="110000"/>
              </a:lnSpc>
            </a:pPr>
            <a:r>
              <a:rPr lang="en-US" sz="2400" b="1" dirty="0" smtClean="0">
                <a:solidFill>
                  <a:schemeClr val="tx1"/>
                </a:solidFill>
              </a:rPr>
              <a:t>PH</a:t>
            </a:r>
            <a:r>
              <a:rPr lang="fa-IR" sz="2400" b="1" dirty="0" smtClean="0">
                <a:solidFill>
                  <a:schemeClr val="tx1"/>
                </a:solidFill>
              </a:rPr>
              <a:t> </a:t>
            </a:r>
            <a:r>
              <a:rPr lang="fa-IR" sz="2400" b="1" dirty="0">
                <a:solidFill>
                  <a:schemeClr val="tx1"/>
                </a:solidFill>
              </a:rPr>
              <a:t>ترشحات واژن بالاي </a:t>
            </a:r>
            <a:r>
              <a:rPr lang="fa-IR" sz="2400" b="1" dirty="0" smtClean="0">
                <a:solidFill>
                  <a:schemeClr val="tx1"/>
                </a:solidFill>
              </a:rPr>
              <a:t>5/4</a:t>
            </a:r>
          </a:p>
          <a:p>
            <a:pPr lvl="0" algn="just" rtl="1">
              <a:lnSpc>
                <a:spcPct val="110000"/>
              </a:lnSpc>
            </a:pPr>
            <a:r>
              <a:rPr lang="fa-IR" sz="2400" b="1" dirty="0">
                <a:solidFill>
                  <a:schemeClr val="tx1"/>
                </a:solidFill>
              </a:rPr>
              <a:t>اسمير </a:t>
            </a:r>
            <a:r>
              <a:rPr lang="en-US" sz="2400" b="1" dirty="0">
                <a:solidFill>
                  <a:schemeClr val="tx1"/>
                </a:solidFill>
              </a:rPr>
              <a:t>KOH </a:t>
            </a:r>
            <a:r>
              <a:rPr lang="fa-IR" sz="2400" b="1" dirty="0" smtClean="0">
                <a:solidFill>
                  <a:schemeClr val="tx1"/>
                </a:solidFill>
              </a:rPr>
              <a:t> ترشحات بوي </a:t>
            </a:r>
            <a:r>
              <a:rPr lang="fa-IR" sz="2400" b="1" dirty="0">
                <a:solidFill>
                  <a:schemeClr val="tx1"/>
                </a:solidFill>
              </a:rPr>
              <a:t>آميني </a:t>
            </a:r>
            <a:r>
              <a:rPr lang="fa-IR" sz="2400" b="1" dirty="0" smtClean="0">
                <a:solidFill>
                  <a:schemeClr val="tx1"/>
                </a:solidFill>
              </a:rPr>
              <a:t>ماهي(</a:t>
            </a:r>
            <a:r>
              <a:rPr lang="en-US" sz="2400" b="1" dirty="0" err="1" smtClean="0">
                <a:solidFill>
                  <a:schemeClr val="tx1"/>
                </a:solidFill>
              </a:rPr>
              <a:t>wiff</a:t>
            </a:r>
            <a:r>
              <a:rPr lang="en-US" sz="2400" b="1" dirty="0" smtClean="0">
                <a:solidFill>
                  <a:schemeClr val="tx1"/>
                </a:solidFill>
              </a:rPr>
              <a:t> test</a:t>
            </a:r>
            <a:r>
              <a:rPr lang="fa-IR" sz="2400" b="1" dirty="0" smtClean="0">
                <a:solidFill>
                  <a:schemeClr val="tx1"/>
                </a:solidFill>
              </a:rPr>
              <a:t>)</a:t>
            </a:r>
            <a:endParaRPr lang="en-US" sz="2400" b="1" dirty="0">
              <a:solidFill>
                <a:schemeClr val="tx1"/>
              </a:solidFill>
            </a:endParaRPr>
          </a:p>
          <a:p>
            <a:pPr lvl="0" algn="just" rtl="1">
              <a:lnSpc>
                <a:spcPct val="110000"/>
              </a:lnSpc>
            </a:pPr>
            <a:r>
              <a:rPr lang="fa-IR" sz="2400" b="1" dirty="0">
                <a:solidFill>
                  <a:schemeClr val="tx1"/>
                </a:solidFill>
              </a:rPr>
              <a:t>اسمير سالين</a:t>
            </a:r>
            <a:r>
              <a:rPr lang="en-US" sz="2400" b="1" dirty="0">
                <a:solidFill>
                  <a:schemeClr val="tx1"/>
                </a:solidFill>
                <a:sym typeface="Wingdings"/>
              </a:rPr>
              <a:t></a:t>
            </a:r>
            <a:r>
              <a:rPr lang="fa-IR" sz="2400" b="1" dirty="0">
                <a:solidFill>
                  <a:schemeClr val="tx1"/>
                </a:solidFill>
              </a:rPr>
              <a:t> وجود </a:t>
            </a:r>
            <a:r>
              <a:rPr lang="en-US" sz="2400" b="1" dirty="0">
                <a:solidFill>
                  <a:schemeClr val="tx1"/>
                </a:solidFill>
              </a:rPr>
              <a:t>Clue </a:t>
            </a:r>
            <a:r>
              <a:rPr lang="en-US" sz="2400" b="1" dirty="0" smtClean="0">
                <a:solidFill>
                  <a:schemeClr val="tx1"/>
                </a:solidFill>
              </a:rPr>
              <a:t>cell</a:t>
            </a:r>
            <a:r>
              <a:rPr lang="fa-IR" sz="2400" b="1" dirty="0" smtClean="0">
                <a:solidFill>
                  <a:schemeClr val="tx1"/>
                </a:solidFill>
              </a:rPr>
              <a:t> &gt;20%</a:t>
            </a:r>
            <a:endParaRPr lang="en-US" sz="2400" b="1" dirty="0" smtClean="0">
              <a:solidFill>
                <a:schemeClr val="tx1"/>
              </a:solidFill>
            </a:endParaRPr>
          </a:p>
          <a:p>
            <a:pPr marL="0" lvl="0" indent="0" algn="just" rtl="1">
              <a:lnSpc>
                <a:spcPct val="110000"/>
              </a:lnSpc>
              <a:buNone/>
            </a:pPr>
            <a:endParaRPr lang="en-US" sz="2400" b="1" dirty="0">
              <a:solidFill>
                <a:schemeClr val="tx1"/>
              </a:solidFill>
            </a:endParaRPr>
          </a:p>
          <a:p>
            <a:pPr lvl="0" algn="just" rtl="1">
              <a:lnSpc>
                <a:spcPct val="110000"/>
              </a:lnSpc>
              <a:buFont typeface="Wingdings" panose="05000000000000000000" pitchFamily="2" charset="2"/>
              <a:buChar char="ü"/>
            </a:pPr>
            <a:r>
              <a:rPr lang="fa-IR" sz="2400" b="1" dirty="0">
                <a:solidFill>
                  <a:schemeClr val="tx1"/>
                </a:solidFill>
              </a:rPr>
              <a:t>كشت كمك كننده نمي باشد.</a:t>
            </a:r>
            <a:endParaRPr lang="en-US" sz="2400" b="1" dirty="0">
              <a:solidFill>
                <a:schemeClr val="tx1"/>
              </a:solidFill>
            </a:endParaRPr>
          </a:p>
          <a:p>
            <a:pPr algn="just" rtl="1">
              <a:lnSpc>
                <a:spcPct val="110000"/>
              </a:lnSpc>
              <a:buFont typeface="Wingdings" panose="05000000000000000000" pitchFamily="2" charset="2"/>
              <a:buChar char="ü"/>
            </a:pPr>
            <a:r>
              <a:rPr lang="fa-IR" sz="2400" b="1" dirty="0" smtClean="0">
                <a:solidFill>
                  <a:schemeClr val="tx1"/>
                </a:solidFill>
              </a:rPr>
              <a:t>همچنین در رنگ </a:t>
            </a:r>
            <a:r>
              <a:rPr lang="fa-IR" sz="2400" b="1" dirty="0">
                <a:solidFill>
                  <a:schemeClr val="tx1"/>
                </a:solidFill>
              </a:rPr>
              <a:t>آميزي گرم ترشحات </a:t>
            </a:r>
            <a:r>
              <a:rPr lang="en-US" sz="2400" b="1" dirty="0">
                <a:solidFill>
                  <a:schemeClr val="tx1"/>
                </a:solidFill>
                <a:sym typeface="Wingdings" pitchFamily="2" charset="2"/>
              </a:rPr>
              <a:t></a:t>
            </a:r>
            <a:r>
              <a:rPr lang="fa-IR" sz="2400" b="1" dirty="0">
                <a:solidFill>
                  <a:schemeClr val="tx1"/>
                </a:solidFill>
              </a:rPr>
              <a:t> </a:t>
            </a:r>
            <a:r>
              <a:rPr lang="fa-IR" sz="2400" b="1" dirty="0">
                <a:solidFill>
                  <a:schemeClr val="tx1"/>
                </a:solidFill>
                <a:sym typeface="Wingdings 3"/>
              </a:rPr>
              <a:t></a:t>
            </a:r>
            <a:r>
              <a:rPr lang="fa-IR" sz="2400" b="1" dirty="0">
                <a:solidFill>
                  <a:schemeClr val="tx1"/>
                </a:solidFill>
              </a:rPr>
              <a:t>گونه هاي لاكتوباسيل و </a:t>
            </a:r>
            <a:r>
              <a:rPr lang="en-US" sz="2400" b="1" dirty="0">
                <a:solidFill>
                  <a:schemeClr val="tx1"/>
                </a:solidFill>
                <a:sym typeface="Wingdings 3"/>
              </a:rPr>
              <a:t></a:t>
            </a:r>
            <a:r>
              <a:rPr lang="fa-IR" sz="2400" b="1" dirty="0">
                <a:solidFill>
                  <a:schemeClr val="tx1"/>
                </a:solidFill>
              </a:rPr>
              <a:t> باسيل هاي گرم منفي و كوكسي گرم مثبت </a:t>
            </a:r>
            <a:endParaRPr lang="en-US" sz="2400" b="1" dirty="0">
              <a:solidFill>
                <a:schemeClr val="tx1"/>
              </a:solidFill>
            </a:endParaRPr>
          </a:p>
          <a:p>
            <a:pPr lvl="0" algn="just" rtl="1">
              <a:lnSpc>
                <a:spcPct val="110000"/>
              </a:lnSpc>
            </a:pPr>
            <a:endParaRPr lang="en-US" b="1" dirty="0">
              <a:cs typeface="B Nazanin" pitchFamily="2" charset="-78"/>
            </a:endParaRPr>
          </a:p>
          <a:p>
            <a:endParaRPr lang="en-US" dirty="0"/>
          </a:p>
        </p:txBody>
      </p:sp>
    </p:spTree>
    <p:extLst>
      <p:ext uri="{BB962C8B-B14F-4D97-AF65-F5344CB8AC3E}">
        <p14:creationId xmlns:p14="http://schemas.microsoft.com/office/powerpoint/2010/main" val="1525992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9406" y="1992573"/>
            <a:ext cx="8596668" cy="4722125"/>
          </a:xfrm>
        </p:spPr>
        <p:txBody>
          <a:bodyPr>
            <a:normAutofit fontScale="92500" lnSpcReduction="10000"/>
          </a:bodyPr>
          <a:lstStyle/>
          <a:p>
            <a:pPr marL="0" indent="0" algn="just" rtl="1">
              <a:lnSpc>
                <a:spcPct val="110000"/>
              </a:lnSpc>
              <a:buNone/>
            </a:pPr>
            <a:r>
              <a:rPr lang="fa-IR" sz="2400" b="1" dirty="0">
                <a:solidFill>
                  <a:schemeClr val="tx1"/>
                </a:solidFill>
              </a:rPr>
              <a:t>* </a:t>
            </a:r>
            <a:r>
              <a:rPr lang="fa-IR" sz="2400" b="1" dirty="0" smtClean="0">
                <a:solidFill>
                  <a:schemeClr val="tx1"/>
                </a:solidFill>
              </a:rPr>
              <a:t>درمان</a:t>
            </a:r>
            <a:r>
              <a:rPr lang="fa-IR" sz="2400" b="1" dirty="0">
                <a:solidFill>
                  <a:schemeClr val="tx1"/>
                </a:solidFill>
              </a:rPr>
              <a:t>:</a:t>
            </a:r>
            <a:endParaRPr lang="en-US" sz="2400" b="1" dirty="0">
              <a:solidFill>
                <a:schemeClr val="tx1"/>
              </a:solidFill>
            </a:endParaRPr>
          </a:p>
          <a:p>
            <a:pPr marL="0" indent="0" algn="just" rtl="1">
              <a:lnSpc>
                <a:spcPct val="110000"/>
              </a:lnSpc>
              <a:buNone/>
            </a:pPr>
            <a:r>
              <a:rPr lang="en-US" sz="2400" b="1" dirty="0">
                <a:solidFill>
                  <a:schemeClr val="tx1"/>
                </a:solidFill>
              </a:rPr>
              <a:t> </a:t>
            </a:r>
            <a:r>
              <a:rPr lang="en-US" sz="2400" b="1" dirty="0" smtClean="0">
                <a:solidFill>
                  <a:schemeClr val="tx1"/>
                </a:solidFill>
              </a:rPr>
              <a:t>   </a:t>
            </a:r>
            <a:r>
              <a:rPr lang="fa-IR" sz="2400" b="1" dirty="0" smtClean="0">
                <a:solidFill>
                  <a:schemeClr val="tx1"/>
                </a:solidFill>
              </a:rPr>
              <a:t> </a:t>
            </a:r>
            <a:r>
              <a:rPr lang="en-US" sz="2400" b="1" dirty="0" smtClean="0">
                <a:solidFill>
                  <a:schemeClr val="tx1"/>
                </a:solidFill>
              </a:rPr>
              <a:t> -</a:t>
            </a:r>
            <a:r>
              <a:rPr lang="fa-IR" sz="2400" b="1" dirty="0" smtClean="0">
                <a:solidFill>
                  <a:schemeClr val="tx1"/>
                </a:solidFill>
              </a:rPr>
              <a:t>انديكاسيون </a:t>
            </a:r>
            <a:r>
              <a:rPr lang="fa-IR" sz="2400" b="1" dirty="0">
                <a:solidFill>
                  <a:schemeClr val="tx1"/>
                </a:solidFill>
              </a:rPr>
              <a:t>هاي درمان:</a:t>
            </a:r>
            <a:endParaRPr lang="en-US" sz="2400" b="1" dirty="0">
              <a:solidFill>
                <a:schemeClr val="tx1"/>
              </a:solidFill>
            </a:endParaRPr>
          </a:p>
          <a:p>
            <a:pPr lvl="0" algn="r" rtl="1">
              <a:lnSpc>
                <a:spcPct val="110000"/>
              </a:lnSpc>
            </a:pPr>
            <a:r>
              <a:rPr lang="fa-IR" sz="2400" b="1" dirty="0">
                <a:solidFill>
                  <a:schemeClr val="tx1"/>
                </a:solidFill>
              </a:rPr>
              <a:t>1) بيماران علامت دار</a:t>
            </a:r>
            <a:endParaRPr lang="en-US" sz="2400" b="1" dirty="0">
              <a:solidFill>
                <a:schemeClr val="tx1"/>
              </a:solidFill>
            </a:endParaRPr>
          </a:p>
          <a:p>
            <a:pPr lvl="0" algn="r" rtl="1">
              <a:lnSpc>
                <a:spcPct val="110000"/>
              </a:lnSpc>
            </a:pPr>
            <a:r>
              <a:rPr lang="fa-IR" sz="2400" b="1" dirty="0">
                <a:solidFill>
                  <a:schemeClr val="tx1"/>
                </a:solidFill>
              </a:rPr>
              <a:t>2) بيماران مبتلا به اين واژينيت كه كانديد عمل جراحي الكتيو هستند</a:t>
            </a:r>
          </a:p>
          <a:p>
            <a:pPr algn="r" rtl="1">
              <a:lnSpc>
                <a:spcPct val="110000"/>
              </a:lnSpc>
            </a:pPr>
            <a:r>
              <a:rPr lang="fa-IR" sz="2400" b="1" dirty="0">
                <a:solidFill>
                  <a:schemeClr val="tx1"/>
                </a:solidFill>
              </a:rPr>
              <a:t>3) در زنان مبتلا به سابقه ي ليبرپره </a:t>
            </a:r>
            <a:r>
              <a:rPr lang="fa-IR" sz="2400" b="1" dirty="0" smtClean="0">
                <a:solidFill>
                  <a:schemeClr val="tx1"/>
                </a:solidFill>
              </a:rPr>
              <a:t>ترم</a:t>
            </a:r>
            <a:endParaRPr lang="en-US" sz="2400" b="1" dirty="0">
              <a:solidFill>
                <a:schemeClr val="tx1"/>
              </a:solidFill>
            </a:endParaRPr>
          </a:p>
          <a:p>
            <a:pPr marL="0" indent="0" algn="r" rtl="1">
              <a:lnSpc>
                <a:spcPct val="110000"/>
              </a:lnSpc>
              <a:buNone/>
            </a:pPr>
            <a:endParaRPr lang="en-US" sz="2400" b="1" dirty="0" smtClean="0">
              <a:solidFill>
                <a:schemeClr val="tx1"/>
              </a:solidFill>
            </a:endParaRPr>
          </a:p>
          <a:p>
            <a:pPr marL="0" indent="0" algn="r" rtl="1">
              <a:lnSpc>
                <a:spcPct val="110000"/>
              </a:lnSpc>
              <a:buNone/>
            </a:pPr>
            <a:r>
              <a:rPr lang="en-US" sz="2400" b="1" dirty="0">
                <a:solidFill>
                  <a:schemeClr val="tx1"/>
                </a:solidFill>
              </a:rPr>
              <a:t>-</a:t>
            </a:r>
            <a:r>
              <a:rPr lang="en-US" sz="2400" b="1" dirty="0" smtClean="0">
                <a:solidFill>
                  <a:schemeClr val="tx1"/>
                </a:solidFill>
              </a:rPr>
              <a:t>      </a:t>
            </a:r>
            <a:r>
              <a:rPr lang="fa-IR" sz="2400" b="1" dirty="0" smtClean="0">
                <a:solidFill>
                  <a:schemeClr val="tx1"/>
                </a:solidFill>
              </a:rPr>
              <a:t>رژيم </a:t>
            </a:r>
            <a:r>
              <a:rPr lang="fa-IR" sz="2400" b="1" dirty="0">
                <a:solidFill>
                  <a:schemeClr val="tx1"/>
                </a:solidFill>
              </a:rPr>
              <a:t>درماني: </a:t>
            </a:r>
          </a:p>
          <a:p>
            <a:pPr algn="just" rtl="1">
              <a:lnSpc>
                <a:spcPct val="120000"/>
              </a:lnSpc>
              <a:buClr>
                <a:schemeClr val="accent2"/>
              </a:buClr>
            </a:pPr>
            <a:r>
              <a:rPr lang="fa-IR" sz="2400" b="1" dirty="0">
                <a:solidFill>
                  <a:schemeClr val="tx1"/>
                </a:solidFill>
              </a:rPr>
              <a:t>مترونيدازول خوراكي، مترونيدازول واژينال، كرم كليندامايسين، كليندامايسين خوراكي، كپسول واژينال كليندامايسين </a:t>
            </a:r>
          </a:p>
          <a:p>
            <a:pPr algn="r" rtl="1">
              <a:lnSpc>
                <a:spcPct val="110000"/>
              </a:lnSpc>
            </a:pPr>
            <a:endParaRPr lang="en-US" sz="1600" b="1" dirty="0">
              <a:cs typeface="B Nazanin" pitchFamily="2" charset="-78"/>
            </a:endParaRPr>
          </a:p>
          <a:p>
            <a:endParaRPr lang="en-US" dirty="0"/>
          </a:p>
        </p:txBody>
      </p:sp>
    </p:spTree>
    <p:extLst>
      <p:ext uri="{BB962C8B-B14F-4D97-AF65-F5344CB8AC3E}">
        <p14:creationId xmlns:p14="http://schemas.microsoft.com/office/powerpoint/2010/main" val="6807569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9913" y="1364775"/>
            <a:ext cx="9974647" cy="4435523"/>
          </a:xfrm>
        </p:spPr>
        <p:txBody>
          <a:bodyPr>
            <a:normAutofit fontScale="77500" lnSpcReduction="20000"/>
          </a:bodyPr>
          <a:lstStyle/>
          <a:p>
            <a:pPr marL="0" indent="0" algn="just" rtl="1">
              <a:lnSpc>
                <a:spcPct val="120000"/>
              </a:lnSpc>
              <a:buNone/>
            </a:pPr>
            <a:r>
              <a:rPr lang="fa-IR" sz="2400" b="1" dirty="0">
                <a:solidFill>
                  <a:schemeClr val="tx1"/>
                </a:solidFill>
              </a:rPr>
              <a:t>*عوارض: </a:t>
            </a:r>
            <a:endParaRPr lang="en-US" sz="2400" b="1" dirty="0" smtClean="0">
              <a:solidFill>
                <a:schemeClr val="tx1"/>
              </a:solidFill>
            </a:endParaRPr>
          </a:p>
          <a:p>
            <a:pPr marL="0" indent="0" algn="just" rtl="1">
              <a:lnSpc>
                <a:spcPct val="120000"/>
              </a:lnSpc>
              <a:buNone/>
            </a:pPr>
            <a:endParaRPr lang="fa-IR" sz="2400" b="1" dirty="0">
              <a:solidFill>
                <a:schemeClr val="tx1"/>
              </a:solidFill>
            </a:endParaRPr>
          </a:p>
          <a:p>
            <a:pPr algn="just" rtl="1">
              <a:lnSpc>
                <a:spcPct val="120000"/>
              </a:lnSpc>
            </a:pPr>
            <a:r>
              <a:rPr lang="fa-IR" sz="2400" b="1" dirty="0">
                <a:solidFill>
                  <a:schemeClr val="tx1"/>
                </a:solidFill>
              </a:rPr>
              <a:t>افزايش عفونت پس از عمل سزارين و هيستركتومي</a:t>
            </a:r>
            <a:r>
              <a:rPr lang="fa-IR" sz="2400" b="1" dirty="0" smtClean="0">
                <a:solidFill>
                  <a:schemeClr val="tx1"/>
                </a:solidFill>
              </a:rPr>
              <a:t>،</a:t>
            </a:r>
            <a:endParaRPr lang="en-US" sz="2400" b="1" dirty="0" smtClean="0">
              <a:solidFill>
                <a:schemeClr val="tx1"/>
              </a:solidFill>
            </a:endParaRPr>
          </a:p>
          <a:p>
            <a:pPr algn="just" rtl="1">
              <a:lnSpc>
                <a:spcPct val="120000"/>
              </a:lnSpc>
            </a:pPr>
            <a:r>
              <a:rPr lang="en-US" sz="2400" b="1" dirty="0" smtClean="0">
                <a:solidFill>
                  <a:schemeClr val="tx1"/>
                </a:solidFill>
              </a:rPr>
              <a:t>PID</a:t>
            </a:r>
          </a:p>
          <a:p>
            <a:pPr algn="just" rtl="1">
              <a:lnSpc>
                <a:spcPct val="120000"/>
              </a:lnSpc>
            </a:pPr>
            <a:r>
              <a:rPr lang="fa-IR" sz="2400" b="1" dirty="0" smtClean="0">
                <a:solidFill>
                  <a:schemeClr val="tx1"/>
                </a:solidFill>
              </a:rPr>
              <a:t>آندومتريت </a:t>
            </a:r>
            <a:r>
              <a:rPr lang="fa-IR" sz="2400" b="1" dirty="0">
                <a:solidFill>
                  <a:schemeClr val="tx1"/>
                </a:solidFill>
              </a:rPr>
              <a:t>پس از زايمان </a:t>
            </a:r>
            <a:r>
              <a:rPr lang="fa-IR" sz="2400" b="1" dirty="0" smtClean="0">
                <a:solidFill>
                  <a:schemeClr val="tx1"/>
                </a:solidFill>
              </a:rPr>
              <a:t>واژينال</a:t>
            </a:r>
            <a:endParaRPr lang="en-US" sz="2400" b="1" dirty="0" smtClean="0">
              <a:solidFill>
                <a:schemeClr val="tx1"/>
              </a:solidFill>
            </a:endParaRPr>
          </a:p>
          <a:p>
            <a:pPr algn="just" rtl="1">
              <a:lnSpc>
                <a:spcPct val="120000"/>
              </a:lnSpc>
            </a:pPr>
            <a:r>
              <a:rPr lang="en-US" sz="2400" b="1" dirty="0">
                <a:solidFill>
                  <a:schemeClr val="tx1"/>
                </a:solidFill>
              </a:rPr>
              <a:t> </a:t>
            </a:r>
            <a:r>
              <a:rPr lang="fa-IR" sz="2400" b="1" dirty="0" smtClean="0">
                <a:solidFill>
                  <a:schemeClr val="tx1"/>
                </a:solidFill>
              </a:rPr>
              <a:t>زايمان زودرس </a:t>
            </a:r>
            <a:endParaRPr lang="en-US" sz="2400" b="1" dirty="0" smtClean="0">
              <a:solidFill>
                <a:schemeClr val="tx1"/>
              </a:solidFill>
            </a:endParaRPr>
          </a:p>
          <a:p>
            <a:pPr algn="just" rtl="1">
              <a:lnSpc>
                <a:spcPct val="120000"/>
              </a:lnSpc>
            </a:pPr>
            <a:r>
              <a:rPr lang="fa-IR" sz="2400" b="1" dirty="0" smtClean="0">
                <a:solidFill>
                  <a:schemeClr val="tx1"/>
                </a:solidFill>
              </a:rPr>
              <a:t>كوريوآمنيونيت</a:t>
            </a:r>
            <a:endParaRPr lang="en-US" sz="2400" b="1" dirty="0" smtClean="0">
              <a:solidFill>
                <a:schemeClr val="tx1"/>
              </a:solidFill>
            </a:endParaRPr>
          </a:p>
          <a:p>
            <a:pPr marL="0" indent="0" algn="just" rtl="1">
              <a:lnSpc>
                <a:spcPct val="120000"/>
              </a:lnSpc>
              <a:buNone/>
            </a:pPr>
            <a:endParaRPr lang="en-US" sz="2400" b="1" dirty="0">
              <a:solidFill>
                <a:schemeClr val="tx1"/>
              </a:solidFill>
            </a:endParaRPr>
          </a:p>
          <a:p>
            <a:pPr marL="0" indent="0" algn="just" rtl="1">
              <a:lnSpc>
                <a:spcPct val="120000"/>
              </a:lnSpc>
              <a:buNone/>
            </a:pPr>
            <a:r>
              <a:rPr lang="fa-IR" sz="2400" b="1" dirty="0" smtClean="0">
                <a:solidFill>
                  <a:schemeClr val="tx1"/>
                </a:solidFill>
              </a:rPr>
              <a:t>*نکته:</a:t>
            </a:r>
            <a:endParaRPr lang="fa-IR" sz="2400" b="1" dirty="0">
              <a:solidFill>
                <a:schemeClr val="tx1"/>
              </a:solidFill>
            </a:endParaRPr>
          </a:p>
          <a:p>
            <a:pPr algn="just" rtl="1">
              <a:lnSpc>
                <a:spcPct val="120000"/>
              </a:lnSpc>
            </a:pPr>
            <a:r>
              <a:rPr lang="fa-IR" sz="2400" b="1" dirty="0">
                <a:solidFill>
                  <a:schemeClr val="tx1"/>
                </a:solidFill>
              </a:rPr>
              <a:t>درمان شريك جنسي همزمان توصيه نمي شود.</a:t>
            </a:r>
            <a:endParaRPr lang="en-US" sz="2400" b="1" dirty="0">
              <a:solidFill>
                <a:schemeClr val="tx1"/>
              </a:solidFill>
            </a:endParaRPr>
          </a:p>
          <a:p>
            <a:endParaRPr lang="en-US" dirty="0"/>
          </a:p>
        </p:txBody>
      </p:sp>
    </p:spTree>
    <p:extLst>
      <p:ext uri="{BB962C8B-B14F-4D97-AF65-F5344CB8AC3E}">
        <p14:creationId xmlns:p14="http://schemas.microsoft.com/office/powerpoint/2010/main" val="16691333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24260329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2045" y="306658"/>
            <a:ext cx="8596668" cy="1320800"/>
          </a:xfrm>
        </p:spPr>
        <p:txBody>
          <a:bodyPr>
            <a:normAutofit/>
          </a:bodyPr>
          <a:lstStyle/>
          <a:p>
            <a:pPr algn="ctr"/>
            <a:r>
              <a:rPr lang="fa-IR" sz="4800" b="1" dirty="0" smtClean="0">
                <a:cs typeface="2  Badr" panose="00000400000000000000" pitchFamily="2" charset="-78"/>
              </a:rPr>
              <a:t>واژینیت آتروفیک</a:t>
            </a:r>
            <a:endParaRPr lang="en-US" sz="4800" b="1" dirty="0">
              <a:cs typeface="2  Badr" panose="00000400000000000000" pitchFamily="2" charset="-78"/>
            </a:endParaRPr>
          </a:p>
        </p:txBody>
      </p:sp>
      <p:sp>
        <p:nvSpPr>
          <p:cNvPr id="3" name="Content Placeholder 2"/>
          <p:cNvSpPr>
            <a:spLocks noGrp="1"/>
          </p:cNvSpPr>
          <p:nvPr>
            <p:ph idx="1"/>
          </p:nvPr>
        </p:nvSpPr>
        <p:spPr>
          <a:xfrm>
            <a:off x="677333" y="2361062"/>
            <a:ext cx="10568421" cy="4220041"/>
          </a:xfrm>
        </p:spPr>
        <p:txBody>
          <a:bodyPr>
            <a:normAutofit/>
          </a:bodyPr>
          <a:lstStyle/>
          <a:p>
            <a:pPr marL="0" indent="0" algn="just" rtl="1">
              <a:buClr>
                <a:schemeClr val="accent1"/>
              </a:buClr>
              <a:buSzPct val="70000"/>
              <a:buNone/>
            </a:pP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2  Badr" panose="00000400000000000000" pitchFamily="2" charset="-78"/>
            </a:endParaRPr>
          </a:p>
          <a:p>
            <a:pPr algn="just" rtl="1">
              <a:lnSpc>
                <a:spcPct val="120000"/>
              </a:lnSpc>
            </a:pPr>
            <a:r>
              <a:rPr lang="fa-IR" sz="2600" b="1" dirty="0">
                <a:solidFill>
                  <a:schemeClr val="tx1"/>
                </a:solidFill>
                <a:cs typeface="2  Badr" panose="00000400000000000000" pitchFamily="2" charset="-78"/>
              </a:rPr>
              <a:t>در زنان يائسه </a:t>
            </a:r>
            <a:r>
              <a:rPr lang="en-US" sz="2600" b="1" dirty="0">
                <a:solidFill>
                  <a:schemeClr val="tx1"/>
                </a:solidFill>
                <a:cs typeface="2  Badr" panose="00000400000000000000" pitchFamily="2" charset="-78"/>
                <a:sym typeface="Wingdings"/>
              </a:rPr>
              <a:t></a:t>
            </a:r>
            <a:r>
              <a:rPr lang="fa-IR" sz="2600" b="1" dirty="0">
                <a:solidFill>
                  <a:schemeClr val="tx1"/>
                </a:solidFill>
                <a:cs typeface="2  Badr" panose="00000400000000000000" pitchFamily="2" charset="-78"/>
              </a:rPr>
              <a:t> فقدان استروژن--&gt;کاهش ترشحات واژن--&gt;سوزش ولو واژينال و ديس پاروني</a:t>
            </a:r>
            <a:endParaRPr lang="en-US" sz="2600" b="1" dirty="0">
              <a:solidFill>
                <a:schemeClr val="tx1"/>
              </a:solidFill>
              <a:cs typeface="2  Badr" panose="00000400000000000000" pitchFamily="2" charset="-78"/>
            </a:endParaRPr>
          </a:p>
          <a:p>
            <a:pPr algn="just" rtl="1">
              <a:lnSpc>
                <a:spcPct val="120000"/>
              </a:lnSpc>
            </a:pPr>
            <a:r>
              <a:rPr lang="fa-IR" sz="2600" b="1" dirty="0">
                <a:solidFill>
                  <a:schemeClr val="tx1"/>
                </a:solidFill>
                <a:cs typeface="2  Badr" panose="00000400000000000000" pitchFamily="2" charset="-78"/>
              </a:rPr>
              <a:t>در مشاهده </a:t>
            </a:r>
            <a:r>
              <a:rPr lang="en-US" sz="2600" b="1" dirty="0">
                <a:solidFill>
                  <a:schemeClr val="tx1"/>
                </a:solidFill>
                <a:cs typeface="2  Badr" panose="00000400000000000000" pitchFamily="2" charset="-78"/>
                <a:sym typeface="Wingdings"/>
              </a:rPr>
              <a:t></a:t>
            </a:r>
            <a:r>
              <a:rPr lang="fa-IR" sz="2600" b="1" dirty="0">
                <a:solidFill>
                  <a:schemeClr val="tx1"/>
                </a:solidFill>
                <a:cs typeface="2  Badr" panose="00000400000000000000" pitchFamily="2" charset="-78"/>
              </a:rPr>
              <a:t> ناحيه ي ولو واژينال رنگ پريده و نازك و خشك، كاهش ترشحات واژن، </a:t>
            </a:r>
            <a:r>
              <a:rPr lang="en-US" sz="2600" b="1" dirty="0">
                <a:solidFill>
                  <a:schemeClr val="tx1"/>
                </a:solidFill>
                <a:cs typeface="2  Badr" panose="00000400000000000000" pitchFamily="2" charset="-78"/>
                <a:sym typeface="Wingdings 3"/>
              </a:rPr>
              <a:t></a:t>
            </a:r>
            <a:r>
              <a:rPr lang="en-US" sz="2600" b="1" dirty="0">
                <a:solidFill>
                  <a:schemeClr val="tx1"/>
                </a:solidFill>
                <a:cs typeface="2  Badr" panose="00000400000000000000" pitchFamily="2" charset="-78"/>
              </a:rPr>
              <a:t> PH</a:t>
            </a:r>
            <a:r>
              <a:rPr lang="fa-IR" sz="2600" b="1" dirty="0">
                <a:solidFill>
                  <a:schemeClr val="tx1"/>
                </a:solidFill>
                <a:cs typeface="2  Badr" panose="00000400000000000000" pitchFamily="2" charset="-78"/>
              </a:rPr>
              <a:t> واژن، تغيير در فلور واژن، مخاط اريتماتو و خشك واژن، وجود غالب سلول هاي پارابازال در اسمير سرويكوواژينال، تست آمين منفي </a:t>
            </a:r>
          </a:p>
          <a:p>
            <a:pPr algn="just" rtl="1">
              <a:lnSpc>
                <a:spcPct val="120000"/>
              </a:lnSpc>
            </a:pPr>
            <a:endParaRPr lang="en-US" sz="2600" b="1" dirty="0">
              <a:solidFill>
                <a:schemeClr val="tx1"/>
              </a:solidFill>
              <a:cs typeface="2  Badr" panose="00000400000000000000" pitchFamily="2" charset="-78"/>
            </a:endParaRPr>
          </a:p>
          <a:p>
            <a:pPr algn="just" rtl="1">
              <a:lnSpc>
                <a:spcPct val="120000"/>
              </a:lnSpc>
            </a:pPr>
            <a:r>
              <a:rPr lang="fa-IR" sz="2600" b="1" dirty="0" smtClean="0">
                <a:solidFill>
                  <a:schemeClr val="tx1"/>
                </a:solidFill>
                <a:cs typeface="2  Badr" panose="00000400000000000000" pitchFamily="2" charset="-78"/>
              </a:rPr>
              <a:t>درمان</a:t>
            </a:r>
            <a:r>
              <a:rPr lang="fa-IR" sz="2600" b="1" dirty="0">
                <a:solidFill>
                  <a:schemeClr val="tx1"/>
                </a:solidFill>
                <a:cs typeface="2  Badr" panose="00000400000000000000" pitchFamily="2" charset="-78"/>
              </a:rPr>
              <a:t>: استروژن موضعي</a:t>
            </a:r>
            <a:endParaRPr lang="en-US" sz="2600" b="1" dirty="0">
              <a:solidFill>
                <a:schemeClr val="tx1"/>
              </a:solidFill>
              <a:cs typeface="2  Badr" panose="00000400000000000000" pitchFamily="2" charset="-78"/>
            </a:endParaRPr>
          </a:p>
          <a:p>
            <a:pPr marL="274320" indent="-274320" algn="just" rtl="1">
              <a:buClr>
                <a:schemeClr val="accent1"/>
              </a:buClr>
              <a:buSzPct val="70000"/>
            </a:pP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r"/>
            <a:endParaRPr lang="en-US" dirty="0"/>
          </a:p>
        </p:txBody>
      </p:sp>
    </p:spTree>
    <p:extLst>
      <p:ext uri="{BB962C8B-B14F-4D97-AF65-F5344CB8AC3E}">
        <p14:creationId xmlns:p14="http://schemas.microsoft.com/office/powerpoint/2010/main" val="12229672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490" y="1028880"/>
            <a:ext cx="4659391" cy="4927600"/>
          </a:xfrm>
        </p:spPr>
      </p:pic>
      <p:pic>
        <p:nvPicPr>
          <p:cNvPr id="3" name="Picture 2"/>
          <p:cNvPicPr>
            <a:picLocks noChangeAspect="1"/>
          </p:cNvPicPr>
          <p:nvPr/>
        </p:nvPicPr>
        <p:blipFill>
          <a:blip r:embed="rId3"/>
          <a:stretch>
            <a:fillRect/>
          </a:stretch>
        </p:blipFill>
        <p:spPr>
          <a:xfrm>
            <a:off x="5009881" y="1332964"/>
            <a:ext cx="4584880" cy="4623516"/>
          </a:xfrm>
          <a:prstGeom prst="rect">
            <a:avLst/>
          </a:prstGeom>
        </p:spPr>
      </p:pic>
    </p:spTree>
    <p:extLst>
      <p:ext uri="{BB962C8B-B14F-4D97-AF65-F5344CB8AC3E}">
        <p14:creationId xmlns:p14="http://schemas.microsoft.com/office/powerpoint/2010/main" val="3879033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5" y="0"/>
            <a:ext cx="8834906" cy="6857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09362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6A2DF34-495F-0143-B699-2A32BFDFC72F}"/>
              </a:ext>
            </a:extLst>
          </p:cNvPr>
          <p:cNvSpPr txBox="1"/>
          <p:nvPr/>
        </p:nvSpPr>
        <p:spPr>
          <a:xfrm>
            <a:off x="552621" y="1336119"/>
            <a:ext cx="11086757" cy="2831544"/>
          </a:xfrm>
          <a:prstGeom prst="rect">
            <a:avLst/>
          </a:prstGeom>
          <a:noFill/>
        </p:spPr>
        <p:txBody>
          <a:bodyPr wrap="square">
            <a:spAutoFit/>
          </a:bodyPr>
          <a:lstStyle/>
          <a:p>
            <a:pPr algn="justLow" rtl="1"/>
            <a:endParaRPr lang="fa-IR" sz="3800" dirty="0">
              <a:solidFill>
                <a:srgbClr val="454545"/>
              </a:solidFill>
              <a:latin typeface=".SFUIText"/>
            </a:endParaRPr>
          </a:p>
          <a:p>
            <a:pPr algn="justLow" rtl="1"/>
            <a:r>
              <a:rPr lang="fa-IR" sz="2800" dirty="0" smtClean="0">
                <a:solidFill>
                  <a:srgbClr val="454545"/>
                </a:solidFill>
                <a:latin typeface=".ArabicUIText-Regular"/>
                <a:cs typeface="B Nazanin" panose="00000400000000000000" pitchFamily="2" charset="-78"/>
              </a:rPr>
              <a:t>نوع</a:t>
            </a:r>
            <a:r>
              <a:rPr lang="fa-IR" sz="2800" dirty="0" smtClean="0">
                <a:solidFill>
                  <a:srgbClr val="454545"/>
                </a:solidFill>
                <a:latin typeface=".SFUIText"/>
                <a:cs typeface="B Nazanin" panose="00000400000000000000" pitchFamily="2" charset="-78"/>
              </a:rPr>
              <a:t> </a:t>
            </a:r>
            <a:r>
              <a:rPr lang="en-US" sz="2800" dirty="0">
                <a:solidFill>
                  <a:srgbClr val="454545"/>
                </a:solidFill>
                <a:latin typeface=".SFUIText"/>
                <a:cs typeface="B Nazanin" panose="00000400000000000000" pitchFamily="2" charset="-78"/>
              </a:rPr>
              <a:t>HPV 16 </a:t>
            </a:r>
            <a:r>
              <a:rPr lang="fa-IR" sz="2800" dirty="0">
                <a:solidFill>
                  <a:srgbClr val="454545"/>
                </a:solidFill>
                <a:latin typeface=".ArabicUIText-Regular"/>
                <a:cs typeface="B Nazanin" panose="00000400000000000000" pitchFamily="2" charset="-78"/>
              </a:rPr>
              <a:t>شایع</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ترین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نوع</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پرخطر</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است</a:t>
            </a:r>
            <a:r>
              <a:rPr lang="fa-IR" sz="2800" dirty="0">
                <a:solidFill>
                  <a:srgbClr val="454545"/>
                </a:solidFill>
                <a:latin typeface=".SFUIText"/>
                <a:cs typeface="B Nazanin" panose="00000400000000000000" pitchFamily="2" charset="-78"/>
              </a:rPr>
              <a:t>. </a:t>
            </a:r>
            <a:endParaRPr lang="fa-IR" sz="2800" dirty="0" smtClean="0">
              <a:solidFill>
                <a:srgbClr val="454545"/>
              </a:solidFill>
              <a:latin typeface=".SFUIText"/>
              <a:cs typeface="B Nazanin" panose="00000400000000000000" pitchFamily="2" charset="-78"/>
            </a:endParaRPr>
          </a:p>
          <a:p>
            <a:pPr algn="justLow" rtl="1"/>
            <a:endParaRPr lang="fa-IR" sz="2800" dirty="0" smtClean="0">
              <a:solidFill>
                <a:srgbClr val="454545"/>
              </a:solidFill>
              <a:latin typeface=".SFUIText"/>
              <a:cs typeface="B Nazanin" panose="00000400000000000000" pitchFamily="2" charset="-78"/>
            </a:endParaRPr>
          </a:p>
          <a:p>
            <a:pPr algn="justLow" rtl="1"/>
            <a:r>
              <a:rPr lang="fa-IR" sz="2800" dirty="0" smtClean="0">
                <a:solidFill>
                  <a:srgbClr val="454545"/>
                </a:solidFill>
                <a:latin typeface=".ArabicUIText-Regular"/>
                <a:cs typeface="B Nazanin" panose="00000400000000000000" pitchFamily="2" charset="-78"/>
              </a:rPr>
              <a:t>عفونت</a:t>
            </a:r>
            <a:r>
              <a:rPr lang="fa-IR" sz="2800" dirty="0" smtClean="0">
                <a:solidFill>
                  <a:srgbClr val="454545"/>
                </a:solidFill>
                <a:latin typeface=".SFUIText"/>
                <a:cs typeface="B Nazanin" panose="00000400000000000000" pitchFamily="2" charset="-78"/>
              </a:rPr>
              <a:t> </a:t>
            </a:r>
            <a:r>
              <a:rPr lang="fa-IR" sz="2800" dirty="0" smtClean="0">
                <a:solidFill>
                  <a:srgbClr val="454545"/>
                </a:solidFill>
                <a:latin typeface=".ArabicUIText-Regular"/>
                <a:cs typeface="B Nazanin" panose="00000400000000000000" pitchFamily="2" charset="-78"/>
              </a:rPr>
              <a:t>ویروس</a:t>
            </a:r>
            <a:r>
              <a:rPr lang="fa-IR" sz="2800" dirty="0" smtClean="0">
                <a:solidFill>
                  <a:srgbClr val="454545"/>
                </a:solidFill>
                <a:latin typeface=".SFUIText"/>
                <a:cs typeface="B Nazanin" panose="00000400000000000000" pitchFamily="2" charset="-78"/>
              </a:rPr>
              <a:t> </a:t>
            </a:r>
            <a:r>
              <a:rPr lang="en-US" sz="2800" dirty="0">
                <a:solidFill>
                  <a:srgbClr val="454545"/>
                </a:solidFill>
                <a:latin typeface=".SFUIText"/>
                <a:cs typeface="B Nazanin" panose="00000400000000000000" pitchFamily="2" charset="-78"/>
              </a:rPr>
              <a:t>HPV</a:t>
            </a:r>
            <a:r>
              <a:rPr lang="fa-IR" sz="2800" dirty="0" smtClean="0">
                <a:solidFill>
                  <a:srgbClr val="454545"/>
                </a:solidFill>
                <a:latin typeface=".SFUIText"/>
                <a:cs typeface="B Nazanin" panose="00000400000000000000" pitchFamily="2" charset="-78"/>
              </a:rPr>
              <a:t> </a:t>
            </a:r>
            <a:r>
              <a:rPr lang="fa-IR" sz="2800" dirty="0" smtClean="0">
                <a:solidFill>
                  <a:srgbClr val="454545"/>
                </a:solidFill>
                <a:latin typeface=".ArabicUIText-Regular"/>
                <a:cs typeface="B Nazanin" panose="00000400000000000000" pitchFamily="2" charset="-78"/>
              </a:rPr>
              <a:t>در</a:t>
            </a:r>
            <a:r>
              <a:rPr lang="fa-IR" sz="2800" dirty="0" smtClean="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میان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مردان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نیز شایع</a:t>
            </a:r>
            <a:r>
              <a:rPr lang="fa-IR" sz="2800" dirty="0" smtClean="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است</a:t>
            </a:r>
            <a:r>
              <a:rPr lang="fa-IR" sz="2800" dirty="0">
                <a:solidFill>
                  <a:srgbClr val="454545"/>
                </a:solidFill>
                <a:latin typeface=".SFUIText"/>
                <a:cs typeface="B Nazanin" panose="00000400000000000000" pitchFamily="2" charset="-78"/>
              </a:rPr>
              <a:t> </a:t>
            </a:r>
            <a:endParaRPr lang="fa-IR" sz="2800" dirty="0" smtClean="0">
              <a:solidFill>
                <a:srgbClr val="454545"/>
              </a:solidFill>
              <a:latin typeface=".SFUIText"/>
              <a:cs typeface="B Nazanin" panose="00000400000000000000" pitchFamily="2" charset="-78"/>
            </a:endParaRPr>
          </a:p>
          <a:p>
            <a:pPr algn="justLow" rtl="1"/>
            <a:endParaRPr lang="fa-IR" sz="2800" dirty="0" smtClean="0">
              <a:solidFill>
                <a:srgbClr val="454545"/>
              </a:solidFill>
              <a:latin typeface=".SFUIText"/>
              <a:cs typeface="B Nazanin" panose="00000400000000000000" pitchFamily="2" charset="-78"/>
            </a:endParaRPr>
          </a:p>
          <a:p>
            <a:pPr algn="justLow" rtl="1"/>
            <a:r>
              <a:rPr lang="fa-IR" sz="2800" dirty="0" smtClean="0">
                <a:solidFill>
                  <a:srgbClr val="454545"/>
                </a:solidFill>
                <a:latin typeface=".ArabicUIText-Regular"/>
                <a:cs typeface="B Nazanin" panose="00000400000000000000" pitchFamily="2" charset="-78"/>
              </a:rPr>
              <a:t>و</a:t>
            </a:r>
            <a:r>
              <a:rPr lang="fa-IR" sz="2800" dirty="0" smtClean="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عفونت</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مقعدی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در</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بین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زنان</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و</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مردانی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که</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با</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مردان</a:t>
            </a:r>
            <a:r>
              <a:rPr lang="fa-IR" sz="2800" dirty="0">
                <a:solidFill>
                  <a:srgbClr val="454545"/>
                </a:solidFill>
                <a:latin typeface=".SFUIText"/>
                <a:cs typeface="B Nazanin" panose="00000400000000000000" pitchFamily="2" charset="-78"/>
              </a:rPr>
              <a:t> </a:t>
            </a:r>
            <a:r>
              <a:rPr lang="fa-IR" sz="2800" dirty="0" smtClean="0">
                <a:solidFill>
                  <a:srgbClr val="454545"/>
                </a:solidFill>
                <a:latin typeface=".SFUIText"/>
                <a:cs typeface="B Nazanin" panose="00000400000000000000" pitchFamily="2" charset="-78"/>
              </a:rPr>
              <a:t>مبتلا </a:t>
            </a:r>
            <a:r>
              <a:rPr lang="fa-IR" sz="2800" dirty="0" smtClean="0">
                <a:solidFill>
                  <a:srgbClr val="454545"/>
                </a:solidFill>
                <a:latin typeface=".ArabicUIText-Regular"/>
                <a:cs typeface="B Nazanin" panose="00000400000000000000" pitchFamily="2" charset="-78"/>
              </a:rPr>
              <a:t>رابطه</a:t>
            </a:r>
            <a:r>
              <a:rPr lang="fa-IR" sz="2800" dirty="0" smtClean="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جنسی</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دارند</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شایع</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است</a:t>
            </a:r>
            <a:endParaRPr lang="en-US" sz="2800" dirty="0">
              <a:cs typeface="B Nazanin" panose="00000400000000000000" pitchFamily="2" charset="-78"/>
            </a:endParaRPr>
          </a:p>
        </p:txBody>
      </p:sp>
    </p:spTree>
    <p:extLst>
      <p:ext uri="{BB962C8B-B14F-4D97-AF65-F5344CB8AC3E}">
        <p14:creationId xmlns:p14="http://schemas.microsoft.com/office/powerpoint/2010/main" val="10646537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486" y="193437"/>
            <a:ext cx="8534400" cy="1507067"/>
          </a:xfrm>
        </p:spPr>
        <p:txBody>
          <a:bodyPr/>
          <a:lstStyle/>
          <a:p>
            <a:pPr algn="ctr"/>
            <a:r>
              <a:rPr lang="fa-IR" dirty="0" smtClean="0"/>
              <a:t>سرویسیت</a:t>
            </a:r>
            <a:endParaRPr lang="en-US" dirty="0"/>
          </a:p>
        </p:txBody>
      </p:sp>
      <p:sp>
        <p:nvSpPr>
          <p:cNvPr id="3" name="Content Placeholder 2"/>
          <p:cNvSpPr>
            <a:spLocks noGrp="1"/>
          </p:cNvSpPr>
          <p:nvPr>
            <p:ph idx="4294967295"/>
          </p:nvPr>
        </p:nvSpPr>
        <p:spPr>
          <a:xfrm>
            <a:off x="696131" y="1702872"/>
            <a:ext cx="11004550" cy="4654550"/>
          </a:xfrm>
        </p:spPr>
        <p:txBody>
          <a:bodyPr>
            <a:normAutofit fontScale="62500" lnSpcReduction="20000"/>
          </a:bodyPr>
          <a:lstStyle/>
          <a:p>
            <a:pPr marL="0" indent="0" algn="just" rtl="1">
              <a:lnSpc>
                <a:spcPct val="120000"/>
              </a:lnSpc>
              <a:buNone/>
            </a:pPr>
            <a:r>
              <a:rPr lang="fa-IR" sz="2400" b="1" dirty="0" smtClean="0">
                <a:solidFill>
                  <a:schemeClr val="accent3">
                    <a:lumMod val="50000"/>
                  </a:schemeClr>
                </a:solidFill>
              </a:rPr>
              <a:t>*تعريف</a:t>
            </a:r>
            <a:r>
              <a:rPr lang="fa-IR" sz="2400" b="1" dirty="0">
                <a:solidFill>
                  <a:schemeClr val="accent3">
                    <a:lumMod val="50000"/>
                  </a:schemeClr>
                </a:solidFill>
              </a:rPr>
              <a:t>:</a:t>
            </a:r>
          </a:p>
          <a:p>
            <a:pPr algn="just" rtl="1">
              <a:lnSpc>
                <a:spcPct val="120000"/>
              </a:lnSpc>
            </a:pPr>
            <a:r>
              <a:rPr lang="fa-IR" sz="2400" b="1" dirty="0"/>
              <a:t> التهاب حاد سرويكس</a:t>
            </a:r>
            <a:endParaRPr lang="en-US" sz="2400" b="1" dirty="0"/>
          </a:p>
          <a:p>
            <a:pPr marL="0" indent="0" algn="just" rtl="1">
              <a:lnSpc>
                <a:spcPct val="120000"/>
              </a:lnSpc>
              <a:buNone/>
            </a:pPr>
            <a:r>
              <a:rPr lang="fa-IR" sz="2400" b="1" dirty="0">
                <a:solidFill>
                  <a:schemeClr val="accent3">
                    <a:lumMod val="50000"/>
                  </a:schemeClr>
                </a:solidFill>
              </a:rPr>
              <a:t>*علائم:</a:t>
            </a:r>
          </a:p>
          <a:p>
            <a:pPr algn="just" rtl="1">
              <a:lnSpc>
                <a:spcPct val="120000"/>
              </a:lnSpc>
            </a:pPr>
            <a:r>
              <a:rPr lang="fa-IR" sz="2400" b="1" dirty="0"/>
              <a:t> ترشح موكوپرولانت زرد رنگ چركي سرويكس</a:t>
            </a:r>
            <a:endParaRPr lang="en-US" sz="2400" b="1" dirty="0"/>
          </a:p>
          <a:p>
            <a:pPr marL="0" indent="0" algn="just" rtl="1">
              <a:lnSpc>
                <a:spcPct val="120000"/>
              </a:lnSpc>
              <a:buNone/>
            </a:pPr>
            <a:r>
              <a:rPr lang="fa-IR" sz="2400" b="1" dirty="0">
                <a:solidFill>
                  <a:schemeClr val="accent3">
                    <a:lumMod val="50000"/>
                  </a:schemeClr>
                </a:solidFill>
              </a:rPr>
              <a:t>*علت:</a:t>
            </a:r>
          </a:p>
          <a:p>
            <a:pPr algn="just" rtl="1">
              <a:lnSpc>
                <a:spcPct val="120000"/>
              </a:lnSpc>
            </a:pPr>
            <a:r>
              <a:rPr lang="fa-IR" sz="2400" b="1" dirty="0"/>
              <a:t> در 60% موارد: كلاميديا وگنوره و مايكوپلاسما ژنيتاليوم</a:t>
            </a:r>
            <a:endParaRPr lang="en-US" sz="2400" b="1" dirty="0"/>
          </a:p>
          <a:p>
            <a:pPr algn="just" rtl="1"/>
            <a:endParaRPr lang="fa-IR" sz="2400" b="1" dirty="0"/>
          </a:p>
          <a:p>
            <a:pPr marL="0" indent="0" algn="r" rtl="1">
              <a:lnSpc>
                <a:spcPct val="120000"/>
              </a:lnSpc>
              <a:buNone/>
            </a:pPr>
            <a:r>
              <a:rPr lang="fa-IR" sz="2400" b="1" dirty="0">
                <a:solidFill>
                  <a:schemeClr val="accent3">
                    <a:lumMod val="50000"/>
                  </a:schemeClr>
                </a:solidFill>
              </a:rPr>
              <a:t>*تشخيص: </a:t>
            </a:r>
            <a:endParaRPr lang="en-US" sz="2400" b="1" dirty="0">
              <a:solidFill>
                <a:schemeClr val="accent3">
                  <a:lumMod val="50000"/>
                </a:schemeClr>
              </a:solidFill>
            </a:endParaRPr>
          </a:p>
          <a:p>
            <a:pPr algn="just" rtl="1"/>
            <a:r>
              <a:rPr lang="fa-IR" sz="2400" b="1" dirty="0"/>
              <a:t>معاينه فيزيكي </a:t>
            </a:r>
            <a:r>
              <a:rPr lang="en-US" sz="2400" b="1" dirty="0">
                <a:sym typeface="Wingdings"/>
              </a:rPr>
              <a:t></a:t>
            </a:r>
            <a:r>
              <a:rPr lang="fa-IR" sz="2400" b="1" dirty="0"/>
              <a:t> مشاهده ي موكوس چركي در كانال آندوسرويكال، ايجاد خونريزي پس از سواب كشيدن سرويكس</a:t>
            </a:r>
            <a:endParaRPr lang="en-US" sz="2400" b="1" dirty="0"/>
          </a:p>
          <a:p>
            <a:pPr algn="just" rtl="1"/>
            <a:r>
              <a:rPr lang="fa-IR" sz="2400" b="1" dirty="0"/>
              <a:t>اسمير </a:t>
            </a:r>
            <a:r>
              <a:rPr lang="en-US" sz="2400" b="1" dirty="0">
                <a:sym typeface="Wingdings"/>
              </a:rPr>
              <a:t></a:t>
            </a:r>
            <a:r>
              <a:rPr lang="fa-IR" sz="2400" b="1" dirty="0"/>
              <a:t> مشاهده بيشتر از 10 عدد </a:t>
            </a:r>
            <a:r>
              <a:rPr lang="en-US" sz="2400" b="1" dirty="0"/>
              <a:t>PMN</a:t>
            </a:r>
            <a:r>
              <a:rPr lang="fa-IR" sz="2400" b="1" dirty="0"/>
              <a:t> در بزرگنمايي 1000 </a:t>
            </a:r>
            <a:endParaRPr lang="en-US" sz="2400" b="1" dirty="0"/>
          </a:p>
          <a:p>
            <a:pPr algn="just" rtl="1"/>
            <a:r>
              <a:rPr lang="en-US" sz="2400" b="1" dirty="0"/>
              <a:t>NAAT</a:t>
            </a:r>
          </a:p>
          <a:p>
            <a:pPr algn="just" rtl="1"/>
            <a:r>
              <a:rPr lang="fa-IR" sz="2400" b="1" dirty="0"/>
              <a:t>انجام رنگ آميزي گرم، پاپ اسمير، كشت، بررسي با ميكروسكوپ </a:t>
            </a:r>
            <a:r>
              <a:rPr lang="en-US" sz="2400" b="1" dirty="0"/>
              <a:t>DF</a:t>
            </a:r>
            <a:r>
              <a:rPr lang="fa-IR" sz="2400" b="1" dirty="0"/>
              <a:t>، كولپوسكوپي وگاهي بيوپسي، براساس تشخيص هاي افتراقي موجود</a:t>
            </a:r>
            <a:endParaRPr lang="en-US" sz="2400" b="1" dirty="0"/>
          </a:p>
          <a:p>
            <a:endParaRPr lang="en-US" dirty="0"/>
          </a:p>
        </p:txBody>
      </p:sp>
    </p:spTree>
    <p:extLst>
      <p:ext uri="{BB962C8B-B14F-4D97-AF65-F5344CB8AC3E}">
        <p14:creationId xmlns:p14="http://schemas.microsoft.com/office/powerpoint/2010/main" val="31605477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15277363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9471" y="2060812"/>
            <a:ext cx="10500182" cy="4694830"/>
          </a:xfrm>
        </p:spPr>
        <p:txBody>
          <a:bodyPr>
            <a:normAutofit fontScale="70000" lnSpcReduction="20000"/>
          </a:bodyPr>
          <a:lstStyle/>
          <a:p>
            <a:pPr marL="514350" lvl="0" indent="-514350" algn="just" rtl="1">
              <a:lnSpc>
                <a:spcPct val="110000"/>
              </a:lnSpc>
              <a:buClr>
                <a:schemeClr val="accent1"/>
              </a:buClr>
              <a:buSzPct val="70000"/>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a:t>
            </a:r>
            <a:r>
              <a:rPr lang="fa-IR"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)گنوره</a:t>
            </a:r>
            <a:endParaRPr lang="fa-IR"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just" rtl="1">
              <a:lnSpc>
                <a:spcPct val="120000"/>
              </a:lnSpc>
              <a:buNone/>
            </a:pPr>
            <a:r>
              <a:rPr lang="fa-IR" sz="2600" b="1" dirty="0">
                <a:solidFill>
                  <a:schemeClr val="accent3">
                    <a:lumMod val="50000"/>
                  </a:schemeClr>
                </a:solidFill>
              </a:rPr>
              <a:t>*علت: </a:t>
            </a:r>
          </a:p>
          <a:p>
            <a:pPr algn="just" rtl="1">
              <a:lnSpc>
                <a:spcPct val="120000"/>
              </a:lnSpc>
            </a:pPr>
            <a:r>
              <a:rPr lang="fa-IR" sz="2600" b="1" dirty="0"/>
              <a:t>يك ديپلوكوك گرم منفي (نايسريا گنوره)</a:t>
            </a:r>
          </a:p>
          <a:p>
            <a:pPr algn="just" rtl="1">
              <a:lnSpc>
                <a:spcPct val="120000"/>
              </a:lnSpc>
            </a:pPr>
            <a:endParaRPr lang="en-US" sz="2600" b="1" dirty="0"/>
          </a:p>
          <a:p>
            <a:pPr marL="0" indent="0" algn="just" rtl="1">
              <a:lnSpc>
                <a:spcPct val="120000"/>
              </a:lnSpc>
              <a:buNone/>
            </a:pPr>
            <a:r>
              <a:rPr lang="fa-IR" sz="2600" b="1" dirty="0">
                <a:solidFill>
                  <a:schemeClr val="accent3">
                    <a:lumMod val="50000"/>
                  </a:schemeClr>
                </a:solidFill>
              </a:rPr>
              <a:t>*روش انتقال:</a:t>
            </a:r>
            <a:endParaRPr lang="en-US" sz="2600" b="1" dirty="0">
              <a:solidFill>
                <a:schemeClr val="accent3">
                  <a:lumMod val="50000"/>
                </a:schemeClr>
              </a:solidFill>
            </a:endParaRPr>
          </a:p>
          <a:p>
            <a:pPr lvl="0" algn="just" rtl="1">
              <a:lnSpc>
                <a:spcPct val="120000"/>
              </a:lnSpc>
            </a:pPr>
            <a:r>
              <a:rPr lang="en-US" sz="2600" b="1" dirty="0"/>
              <a:t>Sexual</a:t>
            </a:r>
          </a:p>
          <a:p>
            <a:pPr lvl="0" algn="just" rtl="1">
              <a:lnSpc>
                <a:spcPct val="120000"/>
              </a:lnSpc>
            </a:pPr>
            <a:r>
              <a:rPr lang="fa-IR" sz="2600" b="1" dirty="0"/>
              <a:t>در زمان زايمان انتقال از سرويكس آلوده به چشم نوزاد</a:t>
            </a:r>
          </a:p>
          <a:p>
            <a:pPr lvl="0" algn="just" rtl="1">
              <a:lnSpc>
                <a:spcPct val="120000"/>
              </a:lnSpc>
            </a:pPr>
            <a:endParaRPr lang="en-US" sz="2600" b="1" dirty="0"/>
          </a:p>
          <a:p>
            <a:pPr marL="0" indent="0" algn="just" rtl="1">
              <a:lnSpc>
                <a:spcPct val="120000"/>
              </a:lnSpc>
              <a:buNone/>
            </a:pPr>
            <a:r>
              <a:rPr lang="fa-IR" sz="2600" b="1" dirty="0">
                <a:solidFill>
                  <a:schemeClr val="accent3">
                    <a:lumMod val="50000"/>
                  </a:schemeClr>
                </a:solidFill>
              </a:rPr>
              <a:t>*علائم:</a:t>
            </a:r>
            <a:endParaRPr lang="en-US" sz="2600" b="1" dirty="0">
              <a:solidFill>
                <a:schemeClr val="accent3">
                  <a:lumMod val="50000"/>
                </a:schemeClr>
              </a:solidFill>
            </a:endParaRPr>
          </a:p>
          <a:p>
            <a:pPr algn="just" rtl="1">
              <a:lnSpc>
                <a:spcPct val="120000"/>
              </a:lnSpc>
            </a:pPr>
            <a:r>
              <a:rPr lang="fa-IR" sz="2600" b="1" dirty="0"/>
              <a:t>ديزروري، ديس شارژ چركي واژن، </a:t>
            </a:r>
            <a:r>
              <a:rPr lang="fa-IR" sz="2600" b="1" dirty="0" smtClean="0"/>
              <a:t>فركونسي</a:t>
            </a:r>
            <a:r>
              <a:rPr lang="fa-IR" sz="2600" b="1" dirty="0"/>
              <a:t>، درد قسمت تحتاني شكم، </a:t>
            </a:r>
            <a:r>
              <a:rPr lang="en-US" sz="2600" b="1" dirty="0"/>
              <a:t>CMT</a:t>
            </a:r>
            <a:r>
              <a:rPr lang="fa-IR" sz="2600" b="1" dirty="0"/>
              <a:t>، فيكس شدن رحم و آدنكس ها، رحم رتروورسه، ديس پاروني، درد مزمن لگني</a:t>
            </a:r>
            <a:endParaRPr lang="en-US" sz="2600" b="1" dirty="0"/>
          </a:p>
          <a:p>
            <a:endParaRPr lang="en-US" dirty="0"/>
          </a:p>
        </p:txBody>
      </p:sp>
    </p:spTree>
    <p:extLst>
      <p:ext uri="{BB962C8B-B14F-4D97-AF65-F5344CB8AC3E}">
        <p14:creationId xmlns:p14="http://schemas.microsoft.com/office/powerpoint/2010/main" val="3621678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1128" y="1037230"/>
            <a:ext cx="9587900" cy="4483289"/>
          </a:xfrm>
        </p:spPr>
        <p:txBody>
          <a:bodyPr>
            <a:normAutofit fontScale="92500" lnSpcReduction="20000"/>
          </a:bodyPr>
          <a:lstStyle/>
          <a:p>
            <a:pPr marL="0" indent="0" algn="just" rtl="1">
              <a:buNone/>
            </a:pPr>
            <a:r>
              <a:rPr lang="fa-IR" sz="2000" b="1" dirty="0" smtClean="0">
                <a:solidFill>
                  <a:schemeClr val="accent3">
                    <a:lumMod val="50000"/>
                  </a:schemeClr>
                </a:solidFill>
              </a:rPr>
              <a:t>*عوارض</a:t>
            </a:r>
            <a:r>
              <a:rPr lang="fa-IR" sz="2000" b="1" dirty="0">
                <a:solidFill>
                  <a:schemeClr val="accent3">
                    <a:lumMod val="50000"/>
                  </a:schemeClr>
                </a:solidFill>
              </a:rPr>
              <a:t>: </a:t>
            </a:r>
            <a:r>
              <a:rPr lang="en-US" sz="2000" b="1" dirty="0"/>
              <a:t>PID</a:t>
            </a:r>
            <a:r>
              <a:rPr lang="fa-IR" sz="2000" b="1" dirty="0"/>
              <a:t> حاد، زايمان زودرس، پارگي زودرس مامبرانها، در صورت درگيري لوله ها</a:t>
            </a:r>
            <a:r>
              <a:rPr lang="en-US" sz="2000" b="1" dirty="0">
                <a:sym typeface="Wingdings"/>
              </a:rPr>
              <a:t></a:t>
            </a:r>
            <a:r>
              <a:rPr lang="fa-IR" sz="2000" b="1" dirty="0"/>
              <a:t> ايجاد پريتونيت لگني، نازايي لوله اي، پيوسالپنكس، آبسه توبواوارين، سالپنژيت فوليكولار، هيدروسالپنكس</a:t>
            </a:r>
            <a:endParaRPr lang="en-US" sz="2000" b="1" dirty="0"/>
          </a:p>
          <a:p>
            <a:pPr algn="just" rtl="1"/>
            <a:endParaRPr lang="fa-IR" sz="2000" b="1" dirty="0"/>
          </a:p>
          <a:p>
            <a:pPr marL="0" indent="0" algn="just" rtl="1">
              <a:buNone/>
            </a:pPr>
            <a:r>
              <a:rPr lang="fa-IR" sz="2000" b="1" dirty="0">
                <a:solidFill>
                  <a:schemeClr val="accent3">
                    <a:lumMod val="50000"/>
                  </a:schemeClr>
                </a:solidFill>
              </a:rPr>
              <a:t>*تشخيص:</a:t>
            </a:r>
            <a:endParaRPr lang="en-US" sz="2000" b="1" dirty="0">
              <a:solidFill>
                <a:schemeClr val="accent3">
                  <a:lumMod val="50000"/>
                </a:schemeClr>
              </a:solidFill>
            </a:endParaRPr>
          </a:p>
          <a:p>
            <a:pPr lvl="0" algn="just" rtl="1">
              <a:buClr>
                <a:schemeClr val="accent2"/>
              </a:buClr>
              <a:buFont typeface="Courier New" pitchFamily="49" charset="0"/>
              <a:buChar char="o"/>
            </a:pPr>
            <a:r>
              <a:rPr lang="fa-IR" sz="2000" b="1" dirty="0"/>
              <a:t>-كشت</a:t>
            </a:r>
            <a:endParaRPr lang="en-US" sz="2000" b="1" dirty="0"/>
          </a:p>
          <a:p>
            <a:pPr lvl="0" algn="just" rtl="1">
              <a:buClr>
                <a:schemeClr val="accent2"/>
              </a:buClr>
              <a:buFont typeface="Courier New" pitchFamily="49" charset="0"/>
              <a:buChar char="o"/>
            </a:pPr>
            <a:r>
              <a:rPr lang="en-US" sz="2000" b="1" dirty="0"/>
              <a:t>NAAT</a:t>
            </a:r>
          </a:p>
          <a:p>
            <a:pPr lvl="0" algn="just" rtl="1">
              <a:buClr>
                <a:schemeClr val="accent2"/>
              </a:buClr>
              <a:buFont typeface="Courier New" pitchFamily="49" charset="0"/>
              <a:buChar char="o"/>
            </a:pPr>
            <a:r>
              <a:rPr lang="fa-IR" sz="2000" b="1" dirty="0"/>
              <a:t>رنگ آميزي گرم اگزوداي سرويكس و يا يورترا</a:t>
            </a:r>
          </a:p>
          <a:p>
            <a:pPr lvl="0" algn="just" rtl="1">
              <a:buClr>
                <a:schemeClr val="accent2"/>
              </a:buClr>
            </a:pPr>
            <a:endParaRPr lang="en-US" sz="2000" b="1" dirty="0"/>
          </a:p>
          <a:p>
            <a:pPr marL="0" indent="0" algn="just" rtl="1">
              <a:buNone/>
            </a:pPr>
            <a:r>
              <a:rPr lang="fa-IR" sz="2000" b="1" dirty="0">
                <a:solidFill>
                  <a:schemeClr val="accent3">
                    <a:lumMod val="50000"/>
                  </a:schemeClr>
                </a:solidFill>
              </a:rPr>
              <a:t>* </a:t>
            </a:r>
            <a:r>
              <a:rPr lang="fa-IR" sz="2000" b="1" dirty="0" smtClean="0"/>
              <a:t>همزمان </a:t>
            </a:r>
            <a:r>
              <a:rPr lang="fa-IR" sz="2000" b="1" dirty="0"/>
              <a:t>بايد ازنظر عفونت كلاميديايي بيمار بررسي شود و درمان همزمان با داكسي سيكلين و يا </a:t>
            </a:r>
            <a:r>
              <a:rPr lang="fa-IR" sz="2000" b="1" dirty="0" smtClean="0"/>
              <a:t>آزيترومايسين</a:t>
            </a:r>
          </a:p>
          <a:p>
            <a:pPr marL="0" indent="0" algn="just" rtl="1">
              <a:buNone/>
            </a:pPr>
            <a:endParaRPr lang="en-US" sz="2000" b="1" dirty="0"/>
          </a:p>
          <a:p>
            <a:pPr marL="0" indent="0" algn="just" rtl="1">
              <a:buNone/>
            </a:pPr>
            <a:r>
              <a:rPr lang="fa-IR" sz="2000" b="1" dirty="0">
                <a:solidFill>
                  <a:schemeClr val="accent3">
                    <a:lumMod val="50000"/>
                  </a:schemeClr>
                </a:solidFill>
              </a:rPr>
              <a:t>* </a:t>
            </a:r>
            <a:r>
              <a:rPr lang="fa-IR" sz="2000" b="1" dirty="0" smtClean="0"/>
              <a:t>درمان </a:t>
            </a:r>
            <a:r>
              <a:rPr lang="fa-IR" sz="2000" b="1" dirty="0"/>
              <a:t>همزمان شريك جنسي</a:t>
            </a:r>
            <a:endParaRPr lang="en-US" sz="2000" b="1" dirty="0"/>
          </a:p>
          <a:p>
            <a:endParaRPr lang="en-US" sz="1600" dirty="0"/>
          </a:p>
        </p:txBody>
      </p:sp>
    </p:spTree>
    <p:extLst>
      <p:ext uri="{BB962C8B-B14F-4D97-AF65-F5344CB8AC3E}">
        <p14:creationId xmlns:p14="http://schemas.microsoft.com/office/powerpoint/2010/main" val="23251374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622" y="685800"/>
            <a:ext cx="7630287" cy="5715000"/>
          </a:xfrm>
        </p:spPr>
      </p:pic>
    </p:spTree>
    <p:extLst>
      <p:ext uri="{BB962C8B-B14F-4D97-AF65-F5344CB8AC3E}">
        <p14:creationId xmlns:p14="http://schemas.microsoft.com/office/powerpoint/2010/main" val="2216040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974132" cy="6858000"/>
          </a:xfrm>
        </p:spPr>
      </p:pic>
      <p:pic>
        <p:nvPicPr>
          <p:cNvPr id="3" name="Picture 2"/>
          <p:cNvPicPr>
            <a:picLocks noChangeAspect="1"/>
          </p:cNvPicPr>
          <p:nvPr/>
        </p:nvPicPr>
        <p:blipFill>
          <a:blip r:embed="rId3"/>
          <a:stretch>
            <a:fillRect/>
          </a:stretch>
        </p:blipFill>
        <p:spPr>
          <a:xfrm>
            <a:off x="5974132" y="0"/>
            <a:ext cx="6217868" cy="6857999"/>
          </a:xfrm>
          <a:prstGeom prst="rect">
            <a:avLst/>
          </a:prstGeom>
        </p:spPr>
      </p:pic>
    </p:spTree>
    <p:extLst>
      <p:ext uri="{BB962C8B-B14F-4D97-AF65-F5344CB8AC3E}">
        <p14:creationId xmlns:p14="http://schemas.microsoft.com/office/powerpoint/2010/main" val="30908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634" y="1246704"/>
            <a:ext cx="11498032" cy="5304222"/>
          </a:xfrm>
        </p:spPr>
      </p:pic>
    </p:spTree>
    <p:extLst>
      <p:ext uri="{BB962C8B-B14F-4D97-AF65-F5344CB8AC3E}">
        <p14:creationId xmlns:p14="http://schemas.microsoft.com/office/powerpoint/2010/main" val="11523946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3" y="791570"/>
            <a:ext cx="11387493" cy="4776716"/>
          </a:xfrm>
        </p:spPr>
        <p:txBody>
          <a:bodyPr>
            <a:normAutofit fontScale="77500" lnSpcReduction="20000"/>
          </a:bodyPr>
          <a:lstStyle/>
          <a:p>
            <a:pPr algn="just" rtl="1"/>
            <a:endParaRPr lang="fa-IR" sz="2400" b="1" dirty="0" smtClean="0"/>
          </a:p>
          <a:p>
            <a:pPr algn="just" rtl="1"/>
            <a:endParaRPr lang="fa-IR" sz="2400" b="1" dirty="0"/>
          </a:p>
          <a:p>
            <a:pPr marL="0" indent="0" algn="just" rtl="1">
              <a:buNone/>
            </a:pPr>
            <a:r>
              <a:rPr lang="fa-IR" sz="2400" b="1" dirty="0">
                <a:solidFill>
                  <a:schemeClr val="accent3">
                    <a:lumMod val="50000"/>
                  </a:schemeClr>
                </a:solidFill>
              </a:rPr>
              <a:t>*علائم وعوارض: </a:t>
            </a:r>
          </a:p>
          <a:p>
            <a:pPr algn="just" rtl="1"/>
            <a:r>
              <a:rPr lang="fa-IR" sz="2400" b="1" dirty="0"/>
              <a:t>اكثراً بدون علامت، اورتريت، بارتولينيت، سرويسيت، آندومتريت، </a:t>
            </a:r>
            <a:r>
              <a:rPr lang="en-US" sz="2400" b="1" dirty="0"/>
              <a:t>PID</a:t>
            </a:r>
            <a:r>
              <a:rPr lang="fa-IR" sz="2400" b="1" dirty="0"/>
              <a:t>، پري هپاتيت، لنفوگرانولوم ونوروم، زايمان زودرس، نازايي لوله اي، حاملگي اكتوپيك،</a:t>
            </a:r>
            <a:endParaRPr lang="en-US" sz="2400" b="1" dirty="0"/>
          </a:p>
          <a:p>
            <a:pPr marL="0" indent="0" algn="just" rtl="1">
              <a:buNone/>
            </a:pPr>
            <a:r>
              <a:rPr lang="fa-IR" sz="2400" b="1" dirty="0" smtClean="0">
                <a:solidFill>
                  <a:schemeClr val="accent3">
                    <a:lumMod val="50000"/>
                  </a:schemeClr>
                </a:solidFill>
              </a:rPr>
              <a:t>*تشخيص</a:t>
            </a:r>
            <a:r>
              <a:rPr lang="fa-IR" sz="2400" b="1" dirty="0">
                <a:solidFill>
                  <a:schemeClr val="accent3">
                    <a:lumMod val="50000"/>
                  </a:schemeClr>
                </a:solidFill>
              </a:rPr>
              <a:t>: </a:t>
            </a:r>
            <a:endParaRPr lang="en-US" sz="2400" b="1" dirty="0">
              <a:solidFill>
                <a:schemeClr val="accent3">
                  <a:lumMod val="50000"/>
                </a:schemeClr>
              </a:solidFill>
            </a:endParaRPr>
          </a:p>
          <a:p>
            <a:pPr algn="just" rtl="1">
              <a:buClr>
                <a:schemeClr val="accent2"/>
              </a:buClr>
              <a:buFont typeface="Courier New" pitchFamily="49" charset="0"/>
              <a:buChar char="o"/>
            </a:pPr>
            <a:r>
              <a:rPr lang="en-US" sz="2400" b="1" dirty="0"/>
              <a:t>NAAT</a:t>
            </a:r>
            <a:r>
              <a:rPr lang="fa-IR" sz="2400" b="1" dirty="0"/>
              <a:t> نمونه ادرار و يا واژن</a:t>
            </a:r>
            <a:endParaRPr lang="en-US" sz="2400" b="1" dirty="0"/>
          </a:p>
          <a:p>
            <a:pPr algn="just" rtl="1">
              <a:buClr>
                <a:schemeClr val="accent2"/>
              </a:buClr>
              <a:buFont typeface="Courier New" pitchFamily="49" charset="0"/>
              <a:buChar char="o"/>
            </a:pPr>
            <a:r>
              <a:rPr lang="fa-IR" sz="2400" b="1" dirty="0"/>
              <a:t>كشت</a:t>
            </a:r>
            <a:endParaRPr lang="en-US" sz="2400" b="1" dirty="0"/>
          </a:p>
          <a:p>
            <a:pPr algn="just" rtl="1">
              <a:buClr>
                <a:schemeClr val="accent2"/>
              </a:buClr>
              <a:buFont typeface="Courier New" pitchFamily="49" charset="0"/>
              <a:buChar char="o"/>
            </a:pPr>
            <a:r>
              <a:rPr lang="fa-IR" sz="2400" b="1" dirty="0"/>
              <a:t>تست آنتي بادي مونوكلونال مستقيم</a:t>
            </a:r>
            <a:endParaRPr lang="en-US" sz="2400" b="1" dirty="0"/>
          </a:p>
          <a:p>
            <a:pPr algn="just" rtl="1">
              <a:buClr>
                <a:schemeClr val="accent2"/>
              </a:buClr>
              <a:buFont typeface="Courier New" pitchFamily="49" charset="0"/>
              <a:buChar char="o"/>
            </a:pPr>
            <a:r>
              <a:rPr lang="fa-IR" sz="2400" b="1" dirty="0"/>
              <a:t>روش </a:t>
            </a:r>
            <a:r>
              <a:rPr lang="en-US" sz="2400" b="1" dirty="0"/>
              <a:t>ELISA</a:t>
            </a:r>
          </a:p>
          <a:p>
            <a:pPr algn="just" rtl="1">
              <a:buClr>
                <a:schemeClr val="accent2"/>
              </a:buClr>
              <a:buFont typeface="Courier New" pitchFamily="49" charset="0"/>
              <a:buChar char="o"/>
            </a:pPr>
            <a:r>
              <a:rPr lang="fa-IR" sz="2400" b="1" dirty="0"/>
              <a:t>آناليز </a:t>
            </a:r>
            <a:r>
              <a:rPr lang="en-US" sz="2400" b="1" dirty="0"/>
              <a:t>DNA</a:t>
            </a:r>
            <a:endParaRPr lang="fa-IR" sz="2400" b="1" dirty="0"/>
          </a:p>
          <a:p>
            <a:pPr algn="just" rtl="1">
              <a:buClr>
                <a:schemeClr val="accent2"/>
              </a:buClr>
              <a:buFont typeface="Courier New" pitchFamily="49" charset="0"/>
              <a:buChar char="o"/>
            </a:pPr>
            <a:r>
              <a:rPr lang="fa-IR" sz="2400" b="1" dirty="0" smtClean="0">
                <a:solidFill>
                  <a:schemeClr val="accent3">
                    <a:lumMod val="50000"/>
                  </a:schemeClr>
                </a:solidFill>
              </a:rPr>
              <a:t>*</a:t>
            </a:r>
            <a:r>
              <a:rPr lang="fa-IR" sz="2400" b="1" dirty="0">
                <a:solidFill>
                  <a:schemeClr val="accent3">
                    <a:lumMod val="50000"/>
                  </a:schemeClr>
                </a:solidFill>
              </a:rPr>
              <a:t>درمان ارجح: </a:t>
            </a:r>
            <a:r>
              <a:rPr lang="fa-IR" sz="2400" b="1" dirty="0"/>
              <a:t>آزيترومايسين تك دوز</a:t>
            </a:r>
            <a:endParaRPr lang="en-US" sz="2400" b="1" dirty="0"/>
          </a:p>
          <a:p>
            <a:pPr marL="0" indent="0" algn="just" rtl="1">
              <a:buNone/>
            </a:pPr>
            <a:r>
              <a:rPr lang="fa-IR" sz="2400" b="1" dirty="0" smtClean="0"/>
              <a:t>                       داكسي </a:t>
            </a:r>
            <a:r>
              <a:rPr lang="fa-IR" sz="2400" b="1" dirty="0"/>
              <a:t>سيكلين 7 روزه</a:t>
            </a:r>
            <a:endParaRPr lang="en-US" sz="2400" b="1" dirty="0"/>
          </a:p>
          <a:p>
            <a:endParaRPr lang="en-US" dirty="0"/>
          </a:p>
        </p:txBody>
      </p:sp>
    </p:spTree>
    <p:extLst>
      <p:ext uri="{BB962C8B-B14F-4D97-AF65-F5344CB8AC3E}">
        <p14:creationId xmlns:p14="http://schemas.microsoft.com/office/powerpoint/2010/main" val="31254767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913" y="1132763"/>
            <a:ext cx="11100684" cy="4524231"/>
          </a:xfrm>
        </p:spPr>
        <p:txBody>
          <a:bodyPr>
            <a:normAutofit fontScale="92500" lnSpcReduction="20000"/>
          </a:bodyPr>
          <a:lstStyle/>
          <a:p>
            <a:pPr algn="r" rtl="1"/>
            <a:r>
              <a:rPr lang="fa-IR" sz="2400" b="1" dirty="0" smtClean="0"/>
              <a:t>درمان جایگزین:</a:t>
            </a:r>
          </a:p>
          <a:p>
            <a:pPr marL="0" indent="0" algn="r" rtl="1">
              <a:buNone/>
            </a:pPr>
            <a:endParaRPr lang="fa-IR" sz="2400" b="1" dirty="0" smtClean="0"/>
          </a:p>
          <a:p>
            <a:pPr marL="0" indent="0" algn="r" rtl="1">
              <a:buNone/>
            </a:pPr>
            <a:r>
              <a:rPr lang="fa-IR" sz="2400" b="1" dirty="0" smtClean="0"/>
              <a:t>لووفلوکساسین،اوفلوکساسین،اریترومایسین</a:t>
            </a:r>
          </a:p>
          <a:p>
            <a:pPr marL="0" indent="0" algn="r" rtl="1">
              <a:buNone/>
            </a:pPr>
            <a:endParaRPr lang="fa-IR" sz="2400" b="1" dirty="0"/>
          </a:p>
          <a:p>
            <a:pPr algn="r" rtl="1"/>
            <a:endParaRPr lang="fa-IR" sz="2400" b="1" dirty="0" smtClean="0"/>
          </a:p>
          <a:p>
            <a:pPr algn="r" rtl="1"/>
            <a:r>
              <a:rPr lang="fa-IR" sz="2400" b="1" dirty="0" smtClean="0"/>
              <a:t>درمان در حاملگی:</a:t>
            </a:r>
          </a:p>
          <a:p>
            <a:pPr marL="0" indent="0" algn="r" rtl="1">
              <a:buNone/>
            </a:pPr>
            <a:endParaRPr lang="fa-IR" sz="2400" b="1" dirty="0" smtClean="0"/>
          </a:p>
          <a:p>
            <a:pPr marL="0" indent="0" algn="r" rtl="1">
              <a:buNone/>
            </a:pPr>
            <a:r>
              <a:rPr lang="fa-IR" sz="2400" b="1" dirty="0" smtClean="0"/>
              <a:t>- آزیترومایسین،آموکسی سیلین(اریترومایسین در بارداری ضعیف عمل میکند و توصیه نمیشود)</a:t>
            </a:r>
          </a:p>
          <a:p>
            <a:pPr marL="0" indent="0" algn="r" rtl="1">
              <a:buNone/>
            </a:pPr>
            <a:r>
              <a:rPr lang="fa-IR" sz="2400" b="1" dirty="0" smtClean="0"/>
              <a:t>- كشت </a:t>
            </a:r>
            <a:r>
              <a:rPr lang="fa-IR" sz="2400" b="1" dirty="0"/>
              <a:t>در عرض يك ماه پس از درمان جهت تاييد درمان، فقط در بيماران باردار مبتلا صورت مي گيرد</a:t>
            </a:r>
            <a:endParaRPr lang="fa-IR" sz="2400" b="1" dirty="0" smtClean="0"/>
          </a:p>
          <a:p>
            <a:pPr marL="0" indent="0" algn="r" rtl="1">
              <a:buNone/>
            </a:pPr>
            <a:endParaRPr lang="en-US" dirty="0"/>
          </a:p>
        </p:txBody>
      </p:sp>
    </p:spTree>
    <p:extLst>
      <p:ext uri="{BB962C8B-B14F-4D97-AF65-F5344CB8AC3E}">
        <p14:creationId xmlns:p14="http://schemas.microsoft.com/office/powerpoint/2010/main" val="4638308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10571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484E9E-A022-0243-A94C-AAF5D4D8A676}"/>
              </a:ext>
            </a:extLst>
          </p:cNvPr>
          <p:cNvSpPr>
            <a:spLocks noGrp="1"/>
          </p:cNvSpPr>
          <p:nvPr>
            <p:ph idx="4294967295"/>
          </p:nvPr>
        </p:nvSpPr>
        <p:spPr>
          <a:xfrm>
            <a:off x="0" y="1336675"/>
            <a:ext cx="11268075" cy="6035675"/>
          </a:xfrm>
        </p:spPr>
        <p:txBody>
          <a:bodyPr>
            <a:noAutofit/>
          </a:bodyPr>
          <a:lstStyle/>
          <a:p>
            <a:pPr algn="justLow" rtl="1"/>
            <a:r>
              <a:rPr lang="fa-IR" sz="2400" b="1" dirty="0">
                <a:solidFill>
                  <a:srgbClr val="454545"/>
                </a:solidFill>
                <a:latin typeface=".ArabicUIDisplay-Bold"/>
              </a:rPr>
              <a:t>بیماری</a:t>
            </a:r>
            <a:r>
              <a:rPr lang="fa-IR" sz="2400" b="1" dirty="0">
                <a:solidFill>
                  <a:srgbClr val="454545"/>
                </a:solidFill>
                <a:latin typeface=".SFUIDisplay-Bold"/>
              </a:rPr>
              <a:t> </a:t>
            </a:r>
            <a:r>
              <a:rPr lang="fa-IR" sz="2400" b="1" dirty="0">
                <a:solidFill>
                  <a:srgbClr val="454545"/>
                </a:solidFill>
                <a:latin typeface=".ArabicUIDisplay-Bold"/>
              </a:rPr>
              <a:t>مرتبط</a:t>
            </a:r>
            <a:r>
              <a:rPr lang="fa-IR" sz="2400" b="1" dirty="0">
                <a:solidFill>
                  <a:srgbClr val="454545"/>
                </a:solidFill>
                <a:latin typeface=".SFUIDisplay-Bold"/>
              </a:rPr>
              <a:t> </a:t>
            </a:r>
            <a:r>
              <a:rPr lang="fa-IR" sz="2400" b="1" dirty="0">
                <a:solidFill>
                  <a:srgbClr val="454545"/>
                </a:solidFill>
                <a:latin typeface=".ArabicUIDisplay-Bold"/>
              </a:rPr>
              <a:t>با</a:t>
            </a:r>
            <a:r>
              <a:rPr lang="fa-IR" sz="2400" b="1" dirty="0">
                <a:solidFill>
                  <a:srgbClr val="454545"/>
                </a:solidFill>
                <a:latin typeface=".SFUIDisplay-Bold"/>
              </a:rPr>
              <a:t> </a:t>
            </a:r>
            <a:r>
              <a:rPr lang="en-US" sz="2400" b="1" dirty="0">
                <a:solidFill>
                  <a:srgbClr val="454545"/>
                </a:solidFill>
                <a:latin typeface=".SFUIDisplay-Bold"/>
              </a:rPr>
              <a:t>HPV </a:t>
            </a:r>
            <a:r>
              <a:rPr lang="fa-IR" sz="2400" b="1" dirty="0">
                <a:solidFill>
                  <a:srgbClr val="454545"/>
                </a:solidFill>
                <a:latin typeface=".ArabicUIDisplay-Bold"/>
              </a:rPr>
              <a:t>در</a:t>
            </a:r>
            <a:r>
              <a:rPr lang="fa-IR" sz="2400" b="1" dirty="0">
                <a:solidFill>
                  <a:srgbClr val="454545"/>
                </a:solidFill>
                <a:latin typeface=".SFUIDisplay-Bold"/>
              </a:rPr>
              <a:t> </a:t>
            </a:r>
            <a:r>
              <a:rPr lang="fa-IR" sz="2400" b="1" dirty="0">
                <a:solidFill>
                  <a:srgbClr val="454545"/>
                </a:solidFill>
                <a:latin typeface=".ArabicUIDisplay-Bold"/>
              </a:rPr>
              <a:t>زنان</a:t>
            </a:r>
            <a:r>
              <a:rPr lang="fa-IR" sz="2400" b="1" dirty="0">
                <a:solidFill>
                  <a:srgbClr val="454545"/>
                </a:solidFill>
                <a:latin typeface=".SFUIDisplay-Bold"/>
              </a:rPr>
              <a:t> .1 </a:t>
            </a:r>
            <a:r>
              <a:rPr lang="fa-IR" sz="2400" b="1" dirty="0">
                <a:solidFill>
                  <a:srgbClr val="454545"/>
                </a:solidFill>
                <a:latin typeface=".ArabicUIDisplay-Bold"/>
              </a:rPr>
              <a:t>سرطان</a:t>
            </a:r>
            <a:r>
              <a:rPr lang="fa-IR" sz="2400" b="1" dirty="0">
                <a:solidFill>
                  <a:srgbClr val="454545"/>
                </a:solidFill>
                <a:latin typeface=".SFUIDisplay-Bold"/>
              </a:rPr>
              <a:t> </a:t>
            </a:r>
            <a:r>
              <a:rPr lang="fa-IR" sz="2400" b="1" dirty="0">
                <a:solidFill>
                  <a:srgbClr val="454545"/>
                </a:solidFill>
                <a:latin typeface=".ArabicUIDisplay-Bold"/>
              </a:rPr>
              <a:t>سرویکس</a:t>
            </a:r>
            <a:endParaRPr lang="en-US" sz="2400" b="1" dirty="0">
              <a:solidFill>
                <a:srgbClr val="454545"/>
              </a:solidFill>
              <a:latin typeface=".ArabicUIDisplay-Bold"/>
            </a:endParaRPr>
          </a:p>
          <a:p>
            <a:pPr algn="justLow" rtl="1"/>
            <a:r>
              <a:rPr lang="fa-IR" sz="2400" b="1" dirty="0">
                <a:solidFill>
                  <a:srgbClr val="454545"/>
                </a:solidFill>
                <a:latin typeface=".SFUIDisplay-Bold"/>
              </a:rPr>
              <a:t> </a:t>
            </a:r>
            <a:r>
              <a:rPr lang="fa-IR" sz="2400" b="0" dirty="0">
                <a:solidFill>
                  <a:srgbClr val="454545"/>
                </a:solidFill>
                <a:latin typeface=".ArabicUIText-Regular"/>
              </a:rPr>
              <a:t>در</a:t>
            </a:r>
            <a:r>
              <a:rPr lang="fa-IR" sz="2400" b="0" dirty="0">
                <a:solidFill>
                  <a:srgbClr val="454545"/>
                </a:solidFill>
                <a:latin typeface=".SFUIText"/>
              </a:rPr>
              <a:t> </a:t>
            </a:r>
            <a:r>
              <a:rPr lang="fa-IR" sz="2400" b="0" dirty="0">
                <a:solidFill>
                  <a:srgbClr val="454545"/>
                </a:solidFill>
                <a:latin typeface=".ArabicUIText-Regular"/>
              </a:rPr>
              <a:t>سرتاسر</a:t>
            </a:r>
            <a:r>
              <a:rPr lang="fa-IR" sz="2400" b="0" dirty="0">
                <a:solidFill>
                  <a:srgbClr val="454545"/>
                </a:solidFill>
                <a:latin typeface=".SFUIText"/>
              </a:rPr>
              <a:t> </a:t>
            </a:r>
            <a:r>
              <a:rPr lang="fa-IR" sz="2400" b="0" dirty="0">
                <a:solidFill>
                  <a:srgbClr val="454545"/>
                </a:solidFill>
                <a:latin typeface=".ArabicUIText-Regular"/>
              </a:rPr>
              <a:t>جهان،</a:t>
            </a:r>
            <a:r>
              <a:rPr lang="fa-IR" sz="2400" b="0" dirty="0">
                <a:solidFill>
                  <a:srgbClr val="454545"/>
                </a:solidFill>
                <a:latin typeface=".SFUIText"/>
              </a:rPr>
              <a:t> </a:t>
            </a:r>
            <a:r>
              <a:rPr lang="fa-IR" sz="2400" b="0" dirty="0">
                <a:solidFill>
                  <a:srgbClr val="454545"/>
                </a:solidFill>
                <a:latin typeface=".ArabicUIText-Regular"/>
              </a:rPr>
              <a:t>سرطان</a:t>
            </a:r>
            <a:r>
              <a:rPr lang="fa-IR" sz="2400" b="0" dirty="0">
                <a:solidFill>
                  <a:srgbClr val="454545"/>
                </a:solidFill>
                <a:latin typeface=".SFUIText"/>
              </a:rPr>
              <a:t> </a:t>
            </a:r>
            <a:r>
              <a:rPr lang="fa-IR" sz="2400" b="0" dirty="0">
                <a:solidFill>
                  <a:srgbClr val="454545"/>
                </a:solidFill>
                <a:latin typeface=".ArabicUIText-Regular"/>
              </a:rPr>
              <a:t>دهانه</a:t>
            </a:r>
            <a:r>
              <a:rPr lang="fa-IR" sz="2400" b="0" dirty="0">
                <a:solidFill>
                  <a:srgbClr val="454545"/>
                </a:solidFill>
                <a:latin typeface=".SFUIText"/>
              </a:rPr>
              <a:t> </a:t>
            </a:r>
            <a:r>
              <a:rPr lang="fa-IR" sz="2400" b="0" dirty="0">
                <a:solidFill>
                  <a:srgbClr val="454545"/>
                </a:solidFill>
                <a:latin typeface=".ArabicUIText-Regular"/>
              </a:rPr>
              <a:t>رحم</a:t>
            </a:r>
            <a:r>
              <a:rPr lang="fa-IR" sz="2400" b="0" dirty="0">
                <a:solidFill>
                  <a:srgbClr val="454545"/>
                </a:solidFill>
                <a:latin typeface=".SFUIText"/>
              </a:rPr>
              <a:t> </a:t>
            </a:r>
            <a:r>
              <a:rPr lang="fa-IR" sz="2400" b="0" dirty="0">
                <a:solidFill>
                  <a:srgbClr val="454545"/>
                </a:solidFill>
                <a:latin typeface=".ArabicUIText-Regular"/>
              </a:rPr>
              <a:t>چهارمین و</a:t>
            </a:r>
            <a:r>
              <a:rPr lang="fa-IR" sz="2400" b="0" dirty="0">
                <a:solidFill>
                  <a:srgbClr val="454545"/>
                </a:solidFill>
                <a:latin typeface=".SFUIText"/>
              </a:rPr>
              <a:t> </a:t>
            </a:r>
            <a:r>
              <a:rPr lang="fa-IR" sz="2400" b="0" dirty="0">
                <a:solidFill>
                  <a:srgbClr val="454545"/>
                </a:solidFill>
                <a:latin typeface=".ArabicUIText-Regular"/>
              </a:rPr>
              <a:t>شایع</a:t>
            </a:r>
            <a:r>
              <a:rPr lang="fa-IR" sz="2400" b="0" dirty="0">
                <a:solidFill>
                  <a:srgbClr val="454545"/>
                </a:solidFill>
                <a:latin typeface=".SFUIText"/>
              </a:rPr>
              <a:t> </a:t>
            </a:r>
            <a:r>
              <a:rPr lang="fa-IR" sz="2400" b="0" dirty="0">
                <a:solidFill>
                  <a:srgbClr val="454545"/>
                </a:solidFill>
                <a:latin typeface=".ArabicUIText-Regular"/>
              </a:rPr>
              <a:t>ترین</a:t>
            </a:r>
            <a:r>
              <a:rPr lang="fa-IR" sz="2400" b="0" dirty="0">
                <a:solidFill>
                  <a:srgbClr val="454545"/>
                </a:solidFill>
                <a:latin typeface=".SFUIText"/>
              </a:rPr>
              <a:t> </a:t>
            </a:r>
            <a:r>
              <a:rPr lang="fa-IR" sz="2400" b="0" dirty="0">
                <a:solidFill>
                  <a:srgbClr val="454545"/>
                </a:solidFill>
                <a:latin typeface=".ArabicUIText-Regular"/>
              </a:rPr>
              <a:t>سرطان</a:t>
            </a:r>
            <a:r>
              <a:rPr lang="fa-IR" sz="2400" b="0" dirty="0">
                <a:solidFill>
                  <a:srgbClr val="454545"/>
                </a:solidFill>
                <a:latin typeface=".SFUIText"/>
              </a:rPr>
              <a:t> </a:t>
            </a:r>
            <a:r>
              <a:rPr lang="fa-IR" sz="2400" b="0" dirty="0">
                <a:solidFill>
                  <a:srgbClr val="454545"/>
                </a:solidFill>
                <a:latin typeface=".ArabicUIText-Regular"/>
              </a:rPr>
              <a:t>در</a:t>
            </a:r>
            <a:r>
              <a:rPr lang="fa-IR" sz="2400" b="0" dirty="0">
                <a:solidFill>
                  <a:srgbClr val="454545"/>
                </a:solidFill>
                <a:latin typeface=".SFUIText"/>
              </a:rPr>
              <a:t> </a:t>
            </a:r>
            <a:r>
              <a:rPr lang="fa-IR" sz="2400" b="0" dirty="0">
                <a:solidFill>
                  <a:srgbClr val="454545"/>
                </a:solidFill>
                <a:latin typeface=".ArabicUIText-Regular"/>
              </a:rPr>
              <a:t>میان</a:t>
            </a:r>
            <a:r>
              <a:rPr lang="fa-IR" sz="2400" b="0" dirty="0">
                <a:solidFill>
                  <a:srgbClr val="454545"/>
                </a:solidFill>
                <a:latin typeface=".SFUIText"/>
              </a:rPr>
              <a:t> </a:t>
            </a:r>
            <a:r>
              <a:rPr lang="fa-IR" sz="2400" b="0" dirty="0">
                <a:solidFill>
                  <a:srgbClr val="454545"/>
                </a:solidFill>
                <a:latin typeface=".ArabicUIText-Regular"/>
              </a:rPr>
              <a:t>زنان</a:t>
            </a:r>
            <a:r>
              <a:rPr lang="fa-IR" sz="2400" b="0" dirty="0">
                <a:solidFill>
                  <a:srgbClr val="454545"/>
                </a:solidFill>
                <a:latin typeface=".SFUIText"/>
              </a:rPr>
              <a:t> </a:t>
            </a:r>
            <a:r>
              <a:rPr lang="fa-IR" sz="2400" b="0" dirty="0">
                <a:solidFill>
                  <a:srgbClr val="454545"/>
                </a:solidFill>
                <a:latin typeface=".ArabicUIText-Regular"/>
              </a:rPr>
              <a:t>است</a:t>
            </a:r>
            <a:r>
              <a:rPr lang="fa-IR" sz="2400" b="0" dirty="0">
                <a:solidFill>
                  <a:srgbClr val="454545"/>
                </a:solidFill>
                <a:latin typeface=".SFUIText"/>
              </a:rPr>
              <a:t>. </a:t>
            </a:r>
            <a:endParaRPr lang="fa-IR" sz="2400" b="0" dirty="0" smtClean="0">
              <a:solidFill>
                <a:srgbClr val="454545"/>
              </a:solidFill>
              <a:latin typeface=".SFUIText"/>
            </a:endParaRPr>
          </a:p>
          <a:p>
            <a:pPr algn="justLow" rtl="1"/>
            <a:r>
              <a:rPr lang="fa-IR" sz="2400" b="0" dirty="0" smtClean="0">
                <a:solidFill>
                  <a:srgbClr val="454545"/>
                </a:solidFill>
                <a:latin typeface=".ArabicUIText-Regular"/>
              </a:rPr>
              <a:t>در</a:t>
            </a:r>
            <a:r>
              <a:rPr lang="fa-IR" sz="2400" b="0" dirty="0" smtClean="0">
                <a:solidFill>
                  <a:srgbClr val="454545"/>
                </a:solidFill>
                <a:latin typeface=".SFUIText"/>
              </a:rPr>
              <a:t> </a:t>
            </a:r>
            <a:r>
              <a:rPr lang="fa-IR" sz="2400" b="0" dirty="0">
                <a:solidFill>
                  <a:srgbClr val="454545"/>
                </a:solidFill>
                <a:latin typeface=".ArabicUIText-Regular"/>
              </a:rPr>
              <a:t>واقع</a:t>
            </a:r>
            <a:r>
              <a:rPr lang="fa-IR" sz="2400" b="0" dirty="0">
                <a:solidFill>
                  <a:srgbClr val="454545"/>
                </a:solidFill>
                <a:latin typeface=".SFUIText"/>
              </a:rPr>
              <a:t> </a:t>
            </a:r>
            <a:r>
              <a:rPr lang="fa-IR" sz="2400" b="0" dirty="0" smtClean="0">
                <a:solidFill>
                  <a:srgbClr val="454545"/>
                </a:solidFill>
                <a:latin typeface=".ArabicUIText-Regular"/>
              </a:rPr>
              <a:t>اغلب</a:t>
            </a:r>
            <a:r>
              <a:rPr lang="fa-IR" sz="2400" b="0" dirty="0" smtClean="0">
                <a:solidFill>
                  <a:srgbClr val="454545"/>
                </a:solidFill>
                <a:latin typeface=".SFUIText"/>
              </a:rPr>
              <a:t> </a:t>
            </a:r>
            <a:r>
              <a:rPr lang="fa-IR" sz="2400" b="0" dirty="0">
                <a:solidFill>
                  <a:srgbClr val="454545"/>
                </a:solidFill>
                <a:latin typeface=".ArabicUIText-Regular"/>
              </a:rPr>
              <a:t>موارد</a:t>
            </a:r>
            <a:r>
              <a:rPr lang="fa-IR" sz="2400" b="0" dirty="0">
                <a:solidFill>
                  <a:srgbClr val="454545"/>
                </a:solidFill>
                <a:latin typeface=".SFUIText"/>
              </a:rPr>
              <a:t> </a:t>
            </a:r>
            <a:r>
              <a:rPr lang="fa-IR" sz="2400" b="0" dirty="0">
                <a:solidFill>
                  <a:srgbClr val="454545"/>
                </a:solidFill>
                <a:latin typeface=".ArabicUIText-Regular"/>
              </a:rPr>
              <a:t>سرطان</a:t>
            </a:r>
            <a:r>
              <a:rPr lang="fa-IR" sz="2400" b="0" dirty="0">
                <a:solidFill>
                  <a:srgbClr val="454545"/>
                </a:solidFill>
                <a:latin typeface=".SFUIText"/>
              </a:rPr>
              <a:t> </a:t>
            </a:r>
            <a:r>
              <a:rPr lang="fa-IR" sz="2400" b="0" dirty="0">
                <a:solidFill>
                  <a:srgbClr val="454545"/>
                </a:solidFill>
                <a:latin typeface=".ArabicUIText-Regular"/>
              </a:rPr>
              <a:t>دهانه</a:t>
            </a:r>
            <a:r>
              <a:rPr lang="fa-IR" sz="2400" b="0" dirty="0">
                <a:solidFill>
                  <a:srgbClr val="454545"/>
                </a:solidFill>
                <a:latin typeface=".SFUIText"/>
              </a:rPr>
              <a:t> </a:t>
            </a:r>
            <a:r>
              <a:rPr lang="fa-IR" sz="2400" b="0" dirty="0">
                <a:solidFill>
                  <a:srgbClr val="454545"/>
                </a:solidFill>
                <a:latin typeface=".ArabicUIText-Regular"/>
              </a:rPr>
              <a:t>رحم</a:t>
            </a:r>
            <a:r>
              <a:rPr lang="fa-IR" sz="2400" b="0" dirty="0">
                <a:solidFill>
                  <a:srgbClr val="454545"/>
                </a:solidFill>
                <a:latin typeface=".SFUIText"/>
              </a:rPr>
              <a:t> </a:t>
            </a:r>
            <a:r>
              <a:rPr lang="fa-IR" sz="2400" b="0" dirty="0">
                <a:solidFill>
                  <a:srgbClr val="454545"/>
                </a:solidFill>
                <a:latin typeface=".ArabicUIText-Regular"/>
              </a:rPr>
              <a:t>مربوط</a:t>
            </a:r>
            <a:r>
              <a:rPr lang="fa-IR" sz="2400" b="0" dirty="0">
                <a:solidFill>
                  <a:srgbClr val="454545"/>
                </a:solidFill>
                <a:latin typeface=".SFUIText"/>
              </a:rPr>
              <a:t> </a:t>
            </a:r>
            <a:r>
              <a:rPr lang="fa-IR" sz="2400" b="0" dirty="0">
                <a:solidFill>
                  <a:srgbClr val="454545"/>
                </a:solidFill>
                <a:latin typeface=".ArabicUIText-Regular"/>
              </a:rPr>
              <a:t>به</a:t>
            </a:r>
            <a:r>
              <a:rPr lang="fa-IR" sz="2400" b="0" dirty="0">
                <a:solidFill>
                  <a:srgbClr val="454545"/>
                </a:solidFill>
                <a:latin typeface=".SFUIText"/>
              </a:rPr>
              <a:t> </a:t>
            </a:r>
            <a:r>
              <a:rPr lang="fa-IR" sz="2400" b="0" dirty="0">
                <a:solidFill>
                  <a:srgbClr val="454545"/>
                </a:solidFill>
                <a:latin typeface=".ArabicUIText-Regular"/>
              </a:rPr>
              <a:t>عفونت</a:t>
            </a:r>
            <a:r>
              <a:rPr lang="fa-IR" sz="2400" b="0" dirty="0">
                <a:solidFill>
                  <a:srgbClr val="454545"/>
                </a:solidFill>
                <a:latin typeface=".SFUIText"/>
              </a:rPr>
              <a:t> </a:t>
            </a:r>
            <a:r>
              <a:rPr lang="en-US" sz="2400" b="0" dirty="0">
                <a:solidFill>
                  <a:srgbClr val="454545"/>
                </a:solidFill>
                <a:latin typeface=".SFUIText"/>
              </a:rPr>
              <a:t>HPV </a:t>
            </a:r>
            <a:r>
              <a:rPr lang="fa-IR" sz="2400" b="0" dirty="0">
                <a:solidFill>
                  <a:srgbClr val="454545"/>
                </a:solidFill>
                <a:latin typeface=".ArabicUIText-Regular"/>
              </a:rPr>
              <a:t>هستند</a:t>
            </a:r>
            <a:endParaRPr lang="en-US" sz="2400" b="0" dirty="0">
              <a:solidFill>
                <a:srgbClr val="454545"/>
              </a:solidFill>
              <a:latin typeface=".ArabicUIText-Regular"/>
            </a:endParaRPr>
          </a:p>
          <a:p>
            <a:pPr algn="justLow" rtl="1"/>
            <a:r>
              <a:rPr lang="fa-IR" sz="2400" b="0" dirty="0">
                <a:solidFill>
                  <a:srgbClr val="454545"/>
                </a:solidFill>
                <a:latin typeface=".SFUIText"/>
              </a:rPr>
              <a:t>• </a:t>
            </a:r>
            <a:r>
              <a:rPr lang="en-US" sz="2400" b="0" dirty="0">
                <a:solidFill>
                  <a:srgbClr val="454545"/>
                </a:solidFill>
                <a:latin typeface=".SFUIText"/>
              </a:rPr>
              <a:t>HPV 16 </a:t>
            </a:r>
            <a:r>
              <a:rPr lang="fa-IR" sz="2400" b="0" dirty="0">
                <a:solidFill>
                  <a:srgbClr val="454545"/>
                </a:solidFill>
                <a:latin typeface=".ArabicUIText-Regular"/>
              </a:rPr>
              <a:t>حدود</a:t>
            </a:r>
            <a:r>
              <a:rPr lang="fa-IR" sz="2400" b="0" dirty="0">
                <a:solidFill>
                  <a:srgbClr val="454545"/>
                </a:solidFill>
                <a:latin typeface=".SFUIText"/>
              </a:rPr>
              <a:t> 50 </a:t>
            </a:r>
            <a:r>
              <a:rPr lang="fa-IR" sz="2400" b="0" dirty="0">
                <a:solidFill>
                  <a:srgbClr val="454545"/>
                </a:solidFill>
                <a:latin typeface=".ArabicUIText-Regular"/>
              </a:rPr>
              <a:t>درصد</a:t>
            </a:r>
            <a:r>
              <a:rPr lang="fa-IR" sz="2400" b="0" dirty="0">
                <a:solidFill>
                  <a:srgbClr val="454545"/>
                </a:solidFill>
                <a:latin typeface=".SFUIText"/>
              </a:rPr>
              <a:t> </a:t>
            </a:r>
            <a:r>
              <a:rPr lang="fa-IR" sz="2400" b="0" dirty="0">
                <a:solidFill>
                  <a:srgbClr val="454545"/>
                </a:solidFill>
                <a:latin typeface=".ArabicUIText-Regular"/>
              </a:rPr>
              <a:t>از</a:t>
            </a:r>
            <a:r>
              <a:rPr lang="fa-IR" sz="2400" b="0" dirty="0">
                <a:solidFill>
                  <a:srgbClr val="454545"/>
                </a:solidFill>
                <a:latin typeface=".SFUIText"/>
              </a:rPr>
              <a:t> </a:t>
            </a:r>
            <a:r>
              <a:rPr lang="fa-IR" sz="2400" b="0" dirty="0">
                <a:solidFill>
                  <a:srgbClr val="454545"/>
                </a:solidFill>
                <a:latin typeface=".ArabicUIText-Regular"/>
              </a:rPr>
              <a:t>موارد</a:t>
            </a:r>
            <a:r>
              <a:rPr lang="fa-IR" sz="2400" b="0" dirty="0">
                <a:solidFill>
                  <a:srgbClr val="454545"/>
                </a:solidFill>
                <a:latin typeface=".SFUIText"/>
              </a:rPr>
              <a:t> </a:t>
            </a:r>
            <a:r>
              <a:rPr lang="fa-IR" sz="2400" b="0" dirty="0">
                <a:solidFill>
                  <a:srgbClr val="454545"/>
                </a:solidFill>
                <a:latin typeface=".ArabicUIText-Regular"/>
              </a:rPr>
              <a:t>را</a:t>
            </a:r>
            <a:r>
              <a:rPr lang="fa-IR" sz="2400" b="0" dirty="0">
                <a:solidFill>
                  <a:srgbClr val="454545"/>
                </a:solidFill>
                <a:latin typeface=".SFUIText"/>
              </a:rPr>
              <a:t> </a:t>
            </a:r>
            <a:r>
              <a:rPr lang="fa-IR" sz="2400" b="0" dirty="0">
                <a:solidFill>
                  <a:srgbClr val="454545"/>
                </a:solidFill>
                <a:latin typeface=".ArabicUIText-Regular"/>
              </a:rPr>
              <a:t>شامل</a:t>
            </a:r>
            <a:r>
              <a:rPr lang="fa-IR" sz="2400" b="0" dirty="0">
                <a:solidFill>
                  <a:srgbClr val="454545"/>
                </a:solidFill>
                <a:latin typeface=".SFUIText"/>
              </a:rPr>
              <a:t> </a:t>
            </a:r>
            <a:r>
              <a:rPr lang="fa-IR" sz="2400" b="0" dirty="0">
                <a:solidFill>
                  <a:srgbClr val="454545"/>
                </a:solidFill>
                <a:latin typeface=".ArabicUIText-Regular"/>
              </a:rPr>
              <a:t>می</a:t>
            </a:r>
            <a:r>
              <a:rPr lang="fa-IR" sz="2400" b="0" dirty="0">
                <a:solidFill>
                  <a:srgbClr val="454545"/>
                </a:solidFill>
                <a:latin typeface=".SFUIText"/>
              </a:rPr>
              <a:t> </a:t>
            </a:r>
            <a:r>
              <a:rPr lang="fa-IR" sz="2400" b="0" dirty="0">
                <a:solidFill>
                  <a:srgbClr val="454545"/>
                </a:solidFill>
                <a:latin typeface=".ArabicUIText-Regular"/>
              </a:rPr>
              <a:t>شود</a:t>
            </a:r>
            <a:endParaRPr lang="en-US" sz="2400" b="0" dirty="0">
              <a:solidFill>
                <a:srgbClr val="454545"/>
              </a:solidFill>
              <a:latin typeface=".ArabicUIText-Regular"/>
            </a:endParaRPr>
          </a:p>
          <a:p>
            <a:pPr algn="justLow" rtl="1"/>
            <a:r>
              <a:rPr lang="fa-IR" sz="2400" b="0" dirty="0">
                <a:solidFill>
                  <a:srgbClr val="454545"/>
                </a:solidFill>
                <a:latin typeface=".SFUIText"/>
              </a:rPr>
              <a:t>• </a:t>
            </a:r>
            <a:r>
              <a:rPr lang="en-US" sz="2400" b="0" dirty="0">
                <a:solidFill>
                  <a:srgbClr val="454545"/>
                </a:solidFill>
                <a:latin typeface=".SFUIText"/>
              </a:rPr>
              <a:t>HPV 18 </a:t>
            </a:r>
            <a:r>
              <a:rPr lang="fa-IR" sz="2400" b="0" dirty="0">
                <a:solidFill>
                  <a:srgbClr val="454545"/>
                </a:solidFill>
                <a:latin typeface=".ArabicUIText-Regular"/>
              </a:rPr>
              <a:t>برای</a:t>
            </a:r>
            <a:r>
              <a:rPr lang="fa-IR" sz="2400" b="0" dirty="0">
                <a:solidFill>
                  <a:srgbClr val="454545"/>
                </a:solidFill>
                <a:latin typeface=".SFUIText"/>
              </a:rPr>
              <a:t> 20 </a:t>
            </a:r>
            <a:r>
              <a:rPr lang="fa-IR" sz="2400" b="0" dirty="0">
                <a:solidFill>
                  <a:srgbClr val="454545"/>
                </a:solidFill>
                <a:latin typeface=".ArabicUIText-Regular"/>
              </a:rPr>
              <a:t>درصد</a:t>
            </a:r>
            <a:r>
              <a:rPr lang="fa-IR" sz="2400" b="0" dirty="0">
                <a:solidFill>
                  <a:srgbClr val="454545"/>
                </a:solidFill>
                <a:latin typeface=".SFUIText"/>
              </a:rPr>
              <a:t>.</a:t>
            </a:r>
            <a:endParaRPr lang="en-US" sz="2400" b="0" dirty="0">
              <a:solidFill>
                <a:srgbClr val="454545"/>
              </a:solidFill>
              <a:latin typeface=".SFUIText"/>
            </a:endParaRPr>
          </a:p>
          <a:p>
            <a:pPr algn="justLow" rtl="1"/>
            <a:r>
              <a:rPr lang="fa-IR" sz="2400" b="0" dirty="0">
                <a:solidFill>
                  <a:srgbClr val="454545"/>
                </a:solidFill>
                <a:latin typeface=".SFUIText"/>
              </a:rPr>
              <a:t> •</a:t>
            </a:r>
            <a:r>
              <a:rPr lang="fa-IR" sz="2400" b="0" dirty="0">
                <a:solidFill>
                  <a:srgbClr val="454545"/>
                </a:solidFill>
                <a:latin typeface=".ArabicUIText-Regular"/>
              </a:rPr>
              <a:t>تخمین</a:t>
            </a:r>
            <a:r>
              <a:rPr lang="fa-IR" sz="2400" b="0" dirty="0">
                <a:solidFill>
                  <a:srgbClr val="454545"/>
                </a:solidFill>
                <a:latin typeface=".SFUIText"/>
              </a:rPr>
              <a:t> </a:t>
            </a:r>
            <a:r>
              <a:rPr lang="fa-IR" sz="2400" b="0" dirty="0">
                <a:solidFill>
                  <a:srgbClr val="454545"/>
                </a:solidFill>
                <a:latin typeface=".ArabicUIText-Regular"/>
              </a:rPr>
              <a:t>زده</a:t>
            </a:r>
            <a:r>
              <a:rPr lang="fa-IR" sz="2400" b="0" dirty="0">
                <a:solidFill>
                  <a:srgbClr val="454545"/>
                </a:solidFill>
                <a:latin typeface=".SFUIText"/>
              </a:rPr>
              <a:t> </a:t>
            </a:r>
            <a:r>
              <a:rPr lang="fa-IR" sz="2400" b="0" dirty="0">
                <a:solidFill>
                  <a:srgbClr val="454545"/>
                </a:solidFill>
                <a:latin typeface=".ArabicUIText-Regular"/>
              </a:rPr>
              <a:t>میشود</a:t>
            </a:r>
            <a:r>
              <a:rPr lang="fa-IR" sz="2400" b="0" dirty="0">
                <a:solidFill>
                  <a:srgbClr val="454545"/>
                </a:solidFill>
                <a:latin typeface=".SFUIText"/>
              </a:rPr>
              <a:t> </a:t>
            </a:r>
            <a:r>
              <a:rPr lang="fa-IR" sz="2400" b="0" dirty="0">
                <a:solidFill>
                  <a:srgbClr val="454545"/>
                </a:solidFill>
                <a:latin typeface=".ArabicUIText-Regular"/>
              </a:rPr>
              <a:t>انواع،</a:t>
            </a:r>
            <a:r>
              <a:rPr lang="fa-IR" sz="2400" b="0" dirty="0">
                <a:solidFill>
                  <a:srgbClr val="454545"/>
                </a:solidFill>
                <a:latin typeface=".SFUIText"/>
              </a:rPr>
              <a:t>58 52</a:t>
            </a:r>
            <a:r>
              <a:rPr lang="fa-IR" sz="2400" b="0" dirty="0" smtClean="0">
                <a:solidFill>
                  <a:srgbClr val="454545"/>
                </a:solidFill>
                <a:latin typeface=".ArabicUIText-Regular"/>
              </a:rPr>
              <a:t>،</a:t>
            </a:r>
            <a:r>
              <a:rPr lang="en-US" sz="2400" b="0" dirty="0" smtClean="0">
                <a:solidFill>
                  <a:srgbClr val="454545"/>
                </a:solidFill>
                <a:latin typeface=".SFUIText"/>
              </a:rPr>
              <a:t> 31</a:t>
            </a:r>
            <a:r>
              <a:rPr lang="en-US" sz="2400" b="0" dirty="0">
                <a:solidFill>
                  <a:srgbClr val="454545"/>
                </a:solidFill>
                <a:latin typeface=".ArabicUIText-Regular"/>
              </a:rPr>
              <a:t>،</a:t>
            </a:r>
            <a:r>
              <a:rPr lang="en-US" sz="2400" b="0" dirty="0">
                <a:solidFill>
                  <a:srgbClr val="454545"/>
                </a:solidFill>
                <a:latin typeface=".SFUIText"/>
              </a:rPr>
              <a:t> 33</a:t>
            </a:r>
            <a:r>
              <a:rPr lang="en-US" sz="2400" b="0" dirty="0">
                <a:solidFill>
                  <a:srgbClr val="454545"/>
                </a:solidFill>
                <a:latin typeface=".ArabicUIText-Regular"/>
              </a:rPr>
              <a:t>،</a:t>
            </a:r>
            <a:r>
              <a:rPr lang="en-US" sz="2400" b="0" dirty="0">
                <a:solidFill>
                  <a:srgbClr val="454545"/>
                </a:solidFill>
                <a:latin typeface=".SFUIText"/>
              </a:rPr>
              <a:t> 45</a:t>
            </a:r>
            <a:r>
              <a:rPr lang="en-US" sz="2400" b="0" dirty="0">
                <a:solidFill>
                  <a:srgbClr val="454545"/>
                </a:solidFill>
                <a:latin typeface=".ArabicUIText-Regular"/>
              </a:rPr>
              <a:t>،</a:t>
            </a:r>
            <a:r>
              <a:rPr lang="en-US" sz="2400" b="0" dirty="0">
                <a:solidFill>
                  <a:srgbClr val="454545"/>
                </a:solidFill>
                <a:latin typeface=".SFUIText"/>
              </a:rPr>
              <a:t> </a:t>
            </a:r>
            <a:r>
              <a:rPr lang="fa-IR" sz="2400" b="0" dirty="0">
                <a:solidFill>
                  <a:srgbClr val="454545"/>
                </a:solidFill>
                <a:latin typeface=".ArabicUIText-Regular"/>
              </a:rPr>
              <a:t>باعث</a:t>
            </a:r>
            <a:r>
              <a:rPr lang="fa-IR" sz="2400" b="0" dirty="0">
                <a:solidFill>
                  <a:srgbClr val="454545"/>
                </a:solidFill>
                <a:latin typeface=".SFUIText"/>
              </a:rPr>
              <a:t> </a:t>
            </a:r>
            <a:r>
              <a:rPr lang="fa-IR" sz="2400" b="0" dirty="0">
                <a:solidFill>
                  <a:srgbClr val="454545"/>
                </a:solidFill>
                <a:latin typeface=".ArabicUIText-Regular"/>
              </a:rPr>
              <a:t>ایجاد</a:t>
            </a:r>
            <a:r>
              <a:rPr lang="fa-IR" sz="2400" b="0" dirty="0">
                <a:solidFill>
                  <a:srgbClr val="454545"/>
                </a:solidFill>
                <a:latin typeface=".SFUIText"/>
              </a:rPr>
              <a:t> 19 </a:t>
            </a:r>
            <a:r>
              <a:rPr lang="fa-IR" sz="2400" b="0" dirty="0">
                <a:solidFill>
                  <a:srgbClr val="454545"/>
                </a:solidFill>
                <a:latin typeface=".ArabicUIText-Regular"/>
              </a:rPr>
              <a:t>درصد</a:t>
            </a:r>
            <a:r>
              <a:rPr lang="fa-IR" sz="2400" b="0" dirty="0">
                <a:solidFill>
                  <a:srgbClr val="454545"/>
                </a:solidFill>
                <a:latin typeface=".SFUIText"/>
              </a:rPr>
              <a:t> </a:t>
            </a:r>
            <a:r>
              <a:rPr lang="fa-IR" sz="2400" b="0" dirty="0">
                <a:solidFill>
                  <a:srgbClr val="454545"/>
                </a:solidFill>
                <a:latin typeface=".ArabicUIText-Regular"/>
              </a:rPr>
              <a:t>اضافی</a:t>
            </a:r>
            <a:r>
              <a:rPr lang="fa-IR" sz="2400" b="0" dirty="0">
                <a:solidFill>
                  <a:srgbClr val="454545"/>
                </a:solidFill>
                <a:latin typeface=".SFUIText"/>
              </a:rPr>
              <a:t> </a:t>
            </a:r>
            <a:r>
              <a:rPr lang="fa-IR" sz="2400" b="0" dirty="0">
                <a:solidFill>
                  <a:srgbClr val="454545"/>
                </a:solidFill>
                <a:latin typeface=".ArabicUIText-Regular"/>
              </a:rPr>
              <a:t>می</a:t>
            </a:r>
            <a:r>
              <a:rPr lang="fa-IR" sz="2400" b="0" dirty="0">
                <a:solidFill>
                  <a:srgbClr val="454545"/>
                </a:solidFill>
                <a:latin typeface=".SFUIText"/>
              </a:rPr>
              <a:t> </a:t>
            </a:r>
            <a:r>
              <a:rPr lang="fa-IR" sz="2400" b="0" dirty="0" smtClean="0">
                <a:solidFill>
                  <a:srgbClr val="454545"/>
                </a:solidFill>
                <a:latin typeface=".ArabicUIText-Regular"/>
              </a:rPr>
              <a:t>شود</a:t>
            </a:r>
          </a:p>
          <a:p>
            <a:pPr algn="justLow" rtl="1"/>
            <a:r>
              <a:rPr lang="fa-IR" sz="2400" dirty="0" smtClean="0">
                <a:solidFill>
                  <a:srgbClr val="454545"/>
                </a:solidFill>
                <a:latin typeface=".ArabicUIText-Regular"/>
              </a:rPr>
              <a:t>پس بطور کلی این ویروس می توتند عامل 90 درصد سرطانها در زنان باشد.</a:t>
            </a:r>
            <a:endParaRPr lang="en-US" sz="2400" b="0" dirty="0">
              <a:solidFill>
                <a:srgbClr val="454545"/>
              </a:solidFill>
              <a:latin typeface=".ArabicUIText-Regular"/>
            </a:endParaRPr>
          </a:p>
        </p:txBody>
      </p:sp>
    </p:spTree>
    <p:extLst>
      <p:ext uri="{BB962C8B-B14F-4D97-AF65-F5344CB8AC3E}">
        <p14:creationId xmlns:p14="http://schemas.microsoft.com/office/powerpoint/2010/main" val="5831366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42238769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330" y="875318"/>
            <a:ext cx="8596668" cy="794197"/>
          </a:xfrm>
        </p:spPr>
        <p:txBody>
          <a:bodyPr>
            <a:noAutofit/>
          </a:bodyPr>
          <a:lstStyle/>
          <a:p>
            <a:pPr algn="ctr" rtl="1"/>
            <a:r>
              <a:rPr lang="fa-IR" sz="4800" b="1" dirty="0">
                <a:solidFill>
                  <a:srgbClr val="00B050"/>
                </a:solidFill>
                <a:latin typeface="Onyx" panose="04050602080702020203" pitchFamily="82" charset="0"/>
                <a:cs typeface="Sakkal Majalla" panose="02000000000000000000" pitchFamily="2" charset="-78"/>
              </a:rPr>
              <a:t>هرپس </a:t>
            </a:r>
            <a:r>
              <a:rPr lang="fa-IR" sz="4800" b="1" dirty="0" smtClean="0">
                <a:solidFill>
                  <a:srgbClr val="00B050"/>
                </a:solidFill>
                <a:latin typeface="Onyx" panose="04050602080702020203" pitchFamily="82" charset="0"/>
                <a:cs typeface="Sakkal Majalla" panose="02000000000000000000" pitchFamily="2" charset="-78"/>
              </a:rPr>
              <a:t>ولوواژینال</a:t>
            </a:r>
            <a:endParaRPr lang="en-US" sz="4800" b="1" dirty="0">
              <a:solidFill>
                <a:srgbClr val="00B050"/>
              </a:solidFill>
              <a:latin typeface="Onyx" panose="04050602080702020203" pitchFamily="82" charset="0"/>
              <a:cs typeface="Sakkal Majalla" panose="02000000000000000000" pitchFamily="2" charset="-78"/>
            </a:endParaRPr>
          </a:p>
        </p:txBody>
      </p:sp>
      <p:sp>
        <p:nvSpPr>
          <p:cNvPr id="3" name="Content Placeholder 2"/>
          <p:cNvSpPr>
            <a:spLocks noGrp="1"/>
          </p:cNvSpPr>
          <p:nvPr>
            <p:ph idx="1"/>
          </p:nvPr>
        </p:nvSpPr>
        <p:spPr>
          <a:xfrm>
            <a:off x="677334" y="2224585"/>
            <a:ext cx="10636660" cy="4326340"/>
          </a:xfrm>
        </p:spPr>
        <p:txBody>
          <a:bodyPr>
            <a:normAutofit lnSpcReduction="10000"/>
          </a:bodyPr>
          <a:lstStyle/>
          <a:p>
            <a:pPr lvl="0" algn="justLow" rtl="1">
              <a:lnSpc>
                <a:spcPct val="150000"/>
              </a:lnSpc>
            </a:pPr>
            <a:r>
              <a:rPr lang="en-US" sz="2400" b="1" dirty="0">
                <a:solidFill>
                  <a:schemeClr val="tx1"/>
                </a:solidFill>
                <a:latin typeface="Times New Roman" panose="02020603050405020304" pitchFamily="18" charset="0"/>
                <a:cs typeface="Times New Roman" panose="02020603050405020304" pitchFamily="18" charset="0"/>
              </a:rPr>
              <a:t>HSV2</a:t>
            </a:r>
            <a:r>
              <a:rPr lang="fa-IR" sz="2400" b="1" dirty="0">
                <a:solidFill>
                  <a:schemeClr val="tx1"/>
                </a:solidFill>
                <a:latin typeface="Times New Roman" panose="02020603050405020304" pitchFamily="18" charset="0"/>
                <a:cs typeface="Times New Roman" panose="02020603050405020304" pitchFamily="18" charset="0"/>
              </a:rPr>
              <a:t> عامل 85-75% موارد و در بقیه موارد </a:t>
            </a:r>
            <a:r>
              <a:rPr lang="en-US" sz="2400" b="1" dirty="0">
                <a:solidFill>
                  <a:schemeClr val="tx1"/>
                </a:solidFill>
                <a:latin typeface="Times New Roman" panose="02020603050405020304" pitchFamily="18" charset="0"/>
                <a:cs typeface="Times New Roman" panose="02020603050405020304" pitchFamily="18" charset="0"/>
              </a:rPr>
              <a:t>HSV1</a:t>
            </a:r>
          </a:p>
          <a:p>
            <a:pPr lvl="0" algn="justLow" rtl="1">
              <a:lnSpc>
                <a:spcPct val="150000"/>
              </a:lnSpc>
            </a:pPr>
            <a:r>
              <a:rPr lang="fa-IR" sz="2400" b="1" dirty="0">
                <a:solidFill>
                  <a:schemeClr val="tx1"/>
                </a:solidFill>
                <a:latin typeface="Times New Roman" panose="02020603050405020304" pitchFamily="18" charset="0"/>
                <a:cs typeface="Times New Roman" panose="02020603050405020304" pitchFamily="18" charset="0"/>
              </a:rPr>
              <a:t>60% بیماران بدون علامت</a:t>
            </a:r>
            <a:endParaRPr lang="en-US" sz="2400" b="1" dirty="0">
              <a:solidFill>
                <a:schemeClr val="tx1"/>
              </a:solidFill>
              <a:latin typeface="Times New Roman" panose="02020603050405020304" pitchFamily="18" charset="0"/>
              <a:cs typeface="Times New Roman" panose="02020603050405020304" pitchFamily="18" charset="0"/>
            </a:endParaRPr>
          </a:p>
          <a:p>
            <a:pPr lvl="0" algn="justLow" rtl="1">
              <a:lnSpc>
                <a:spcPct val="150000"/>
              </a:lnSpc>
            </a:pPr>
            <a:r>
              <a:rPr lang="fa-IR" sz="2400" b="1" dirty="0">
                <a:solidFill>
                  <a:schemeClr val="tx1"/>
                </a:solidFill>
                <a:latin typeface="Times New Roman" panose="02020603050405020304" pitchFamily="18" charset="0"/>
                <a:cs typeface="Times New Roman" panose="02020603050405020304" pitchFamily="18" charset="0"/>
              </a:rPr>
              <a:t>علائم: در عفونت اولیه وزیکولهای متعدد دردناک، دیزوری، لنفادنوپاتی دوطرفه اینگوئینال، تب و سردرد و حالت ناخوشی، لوکوره شدید به علت درگیری واژن و سرویکس، ممکن است سه هفته طول بکشد تا ضایعات بهبود یابد.</a:t>
            </a:r>
            <a:endParaRPr lang="en-US" sz="2400" b="1" dirty="0">
              <a:solidFill>
                <a:schemeClr val="tx1"/>
              </a:solidFill>
              <a:latin typeface="Times New Roman" panose="02020603050405020304" pitchFamily="18" charset="0"/>
              <a:cs typeface="Times New Roman" panose="02020603050405020304" pitchFamily="18" charset="0"/>
            </a:endParaRPr>
          </a:p>
          <a:p>
            <a:pPr lvl="0" algn="justLow" rtl="1">
              <a:lnSpc>
                <a:spcPct val="150000"/>
              </a:lnSpc>
            </a:pPr>
            <a:r>
              <a:rPr lang="fa-IR" sz="2400" b="1" dirty="0">
                <a:solidFill>
                  <a:schemeClr val="tx1"/>
                </a:solidFill>
                <a:latin typeface="Times New Roman" panose="02020603050405020304" pitchFamily="18" charset="0"/>
                <a:cs typeface="Times New Roman" panose="02020603050405020304" pitchFamily="18" charset="0"/>
              </a:rPr>
              <a:t>علائم عفونت راجعه (ثانویه</a:t>
            </a:r>
            <a:r>
              <a:rPr lang="fa-IR" sz="2400" b="1" dirty="0" smtClean="0">
                <a:solidFill>
                  <a:schemeClr val="tx1"/>
                </a:solidFill>
                <a:latin typeface="Times New Roman" panose="02020603050405020304" pitchFamily="18" charset="0"/>
                <a:cs typeface="Times New Roman" panose="02020603050405020304" pitchFamily="18" charset="0"/>
              </a:rPr>
              <a:t>): معمولاً </a:t>
            </a:r>
            <a:r>
              <a:rPr lang="fa-IR" sz="2400" b="1" dirty="0">
                <a:solidFill>
                  <a:schemeClr val="tx1"/>
                </a:solidFill>
                <a:latin typeface="Times New Roman" panose="02020603050405020304" pitchFamily="18" charset="0"/>
                <a:cs typeface="Times New Roman" panose="02020603050405020304" pitchFamily="18" charset="0"/>
              </a:rPr>
              <a:t>درد کمتر و ضایعات محدودتر و یک طرفه و مدت کمتری طول می کشد (3 تا 7 روز)</a:t>
            </a:r>
            <a:endParaRPr lang="en-US" sz="2400" b="1" dirty="0">
              <a:solidFill>
                <a:schemeClr val="tx1"/>
              </a:solidFill>
              <a:latin typeface="Times New Roman" panose="02020603050405020304" pitchFamily="18" charset="0"/>
              <a:cs typeface="Times New Roman" panose="02020603050405020304" pitchFamily="18" charset="0"/>
            </a:endParaRPr>
          </a:p>
          <a:p>
            <a:pPr algn="justLow">
              <a:lnSpc>
                <a:spcPct val="150000"/>
              </a:lnSpc>
            </a:pPr>
            <a:endParaRPr lang="en-US"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6523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610" y="723907"/>
            <a:ext cx="8596668" cy="678287"/>
          </a:xfrm>
        </p:spPr>
        <p:txBody>
          <a:bodyPr>
            <a:noAutofit/>
          </a:bodyPr>
          <a:lstStyle/>
          <a:p>
            <a:pPr algn="ctr" rtl="1"/>
            <a:r>
              <a:rPr lang="fa-IR" sz="4400" b="1" dirty="0">
                <a:solidFill>
                  <a:srgbClr val="00B050"/>
                </a:solidFill>
                <a:latin typeface="Sakkal Majalla" panose="02000000000000000000" pitchFamily="2" charset="-78"/>
                <a:cs typeface="Sakkal Majalla" panose="02000000000000000000" pitchFamily="2" charset="-78"/>
              </a:rPr>
              <a:t>هرپس </a:t>
            </a:r>
            <a:r>
              <a:rPr lang="fa-IR" sz="4400" b="1" dirty="0" smtClean="0">
                <a:solidFill>
                  <a:srgbClr val="00B050"/>
                </a:solidFill>
                <a:latin typeface="Sakkal Majalla" panose="02000000000000000000" pitchFamily="2" charset="-78"/>
                <a:cs typeface="Sakkal Majalla" panose="02000000000000000000" pitchFamily="2" charset="-78"/>
              </a:rPr>
              <a:t>ولوواژینال</a:t>
            </a:r>
            <a:endParaRPr lang="en-US" sz="4400" b="1" dirty="0">
              <a:solidFill>
                <a:srgbClr val="00B050"/>
              </a:solidFill>
            </a:endParaRPr>
          </a:p>
        </p:txBody>
      </p:sp>
      <p:sp>
        <p:nvSpPr>
          <p:cNvPr id="3" name="Content Placeholder 2"/>
          <p:cNvSpPr>
            <a:spLocks noGrp="1"/>
          </p:cNvSpPr>
          <p:nvPr>
            <p:ph idx="1"/>
          </p:nvPr>
        </p:nvSpPr>
        <p:spPr>
          <a:xfrm>
            <a:off x="704628" y="2115402"/>
            <a:ext cx="10936911" cy="4421875"/>
          </a:xfrm>
        </p:spPr>
        <p:txBody>
          <a:bodyPr>
            <a:noAutofit/>
          </a:bodyPr>
          <a:lstStyle/>
          <a:p>
            <a:pPr lvl="0" algn="justLow" rtl="1">
              <a:lnSpc>
                <a:spcPct val="150000"/>
              </a:lnSpc>
            </a:pPr>
            <a:r>
              <a:rPr lang="fa-IR" sz="2400" b="1" dirty="0"/>
              <a:t>تشخیص: </a:t>
            </a:r>
            <a:endParaRPr lang="en-US" sz="2400" b="1" dirty="0"/>
          </a:p>
          <a:p>
            <a:pPr lvl="1" algn="justLow" rtl="1">
              <a:lnSpc>
                <a:spcPct val="150000"/>
              </a:lnSpc>
            </a:pPr>
            <a:r>
              <a:rPr lang="fa-IR" sz="2400" b="1" dirty="0">
                <a:solidFill>
                  <a:schemeClr val="tx1"/>
                </a:solidFill>
              </a:rPr>
              <a:t>بالینی در مورد ضایعات تیپیک</a:t>
            </a:r>
            <a:endParaRPr lang="en-US" sz="2400" b="1" dirty="0">
              <a:solidFill>
                <a:schemeClr val="tx1"/>
              </a:solidFill>
            </a:endParaRPr>
          </a:p>
          <a:p>
            <a:pPr lvl="1" algn="justLow" rtl="1">
              <a:lnSpc>
                <a:spcPct val="150000"/>
              </a:lnSpc>
            </a:pPr>
            <a:r>
              <a:rPr lang="en-US" sz="2400" b="1" dirty="0">
                <a:solidFill>
                  <a:schemeClr val="tx1"/>
                </a:solidFill>
              </a:rPr>
              <a:t>PCR</a:t>
            </a:r>
            <a:r>
              <a:rPr lang="fa-IR" sz="2400" b="1" dirty="0">
                <a:solidFill>
                  <a:schemeClr val="tx1"/>
                </a:solidFill>
              </a:rPr>
              <a:t> و با حساسیت کمتر کشت سلولی در مورد ضایعات آتیپیک</a:t>
            </a:r>
            <a:endParaRPr lang="en-US" sz="2400" b="1" dirty="0">
              <a:solidFill>
                <a:schemeClr val="tx1"/>
              </a:solidFill>
            </a:endParaRPr>
          </a:p>
          <a:p>
            <a:pPr lvl="0" algn="justLow" rtl="1">
              <a:lnSpc>
                <a:spcPct val="150000"/>
              </a:lnSpc>
            </a:pPr>
            <a:r>
              <a:rPr lang="fa-IR" sz="2400" b="1" dirty="0">
                <a:solidFill>
                  <a:schemeClr val="tx1"/>
                </a:solidFill>
              </a:rPr>
              <a:t>درمان (مدت درمان 7 تا 10 روز):</a:t>
            </a:r>
            <a:endParaRPr lang="en-US" sz="2400" b="1" dirty="0">
              <a:solidFill>
                <a:schemeClr val="tx1"/>
              </a:solidFill>
            </a:endParaRPr>
          </a:p>
          <a:p>
            <a:pPr lvl="1" algn="justLow" rtl="1">
              <a:lnSpc>
                <a:spcPct val="150000"/>
              </a:lnSpc>
            </a:pPr>
            <a:r>
              <a:rPr lang="fa-IR" sz="2400" b="1" dirty="0">
                <a:solidFill>
                  <a:schemeClr val="tx1"/>
                </a:solidFill>
              </a:rPr>
              <a:t>آسیکلوویر 400 میلی گرم سه بار در روز</a:t>
            </a:r>
            <a:endParaRPr lang="en-US" sz="2400" b="1" dirty="0">
              <a:solidFill>
                <a:schemeClr val="tx1"/>
              </a:solidFill>
            </a:endParaRPr>
          </a:p>
          <a:p>
            <a:pPr lvl="1" algn="justLow" rtl="1">
              <a:lnSpc>
                <a:spcPct val="150000"/>
              </a:lnSpc>
            </a:pPr>
            <a:r>
              <a:rPr lang="fa-IR" sz="2400" b="1" dirty="0">
                <a:solidFill>
                  <a:schemeClr val="tx1"/>
                </a:solidFill>
              </a:rPr>
              <a:t>فامسیکلوویر 250 میلی گرم سه بار در روز</a:t>
            </a:r>
            <a:endParaRPr lang="en-US" sz="2400" b="1" dirty="0">
              <a:solidFill>
                <a:schemeClr val="tx1"/>
              </a:solidFill>
            </a:endParaRPr>
          </a:p>
          <a:p>
            <a:pPr lvl="1" algn="justLow" rtl="1">
              <a:lnSpc>
                <a:spcPct val="150000"/>
              </a:lnSpc>
            </a:pPr>
            <a:r>
              <a:rPr lang="fa-IR" sz="2400" b="1" dirty="0">
                <a:solidFill>
                  <a:schemeClr val="tx1"/>
                </a:solidFill>
              </a:rPr>
              <a:t>والاسیکلوویر 1 گرم دو بار در روز</a:t>
            </a:r>
            <a:endParaRPr lang="en-US" sz="2400" b="1" dirty="0">
              <a:solidFill>
                <a:schemeClr val="tx1"/>
              </a:solidFill>
            </a:endParaRPr>
          </a:p>
          <a:p>
            <a:pPr lvl="1" algn="justLow" rtl="1">
              <a:lnSpc>
                <a:spcPct val="150000"/>
              </a:lnSpc>
            </a:pPr>
            <a:r>
              <a:rPr lang="fa-IR" sz="2400" b="1" dirty="0">
                <a:solidFill>
                  <a:schemeClr val="tx1"/>
                </a:solidFill>
              </a:rPr>
              <a:t>در صورت عود 6 بار و یا بیشتر در سال، درمان سرکوب کننده به مدت یک سال</a:t>
            </a:r>
            <a:endParaRPr lang="en-US" sz="2400" b="1" dirty="0">
              <a:solidFill>
                <a:schemeClr val="tx1"/>
              </a:solidFill>
            </a:endParaRPr>
          </a:p>
          <a:p>
            <a:pPr lvl="1" algn="justLow" rtl="1">
              <a:lnSpc>
                <a:spcPct val="150000"/>
              </a:lnSpc>
            </a:pPr>
            <a:r>
              <a:rPr lang="fa-IR" sz="2400" b="1" dirty="0">
                <a:solidFill>
                  <a:schemeClr val="tx1"/>
                </a:solidFill>
              </a:rPr>
              <a:t>از کورتون و پماد آنتی بیوتیکی استفاده نشود.</a:t>
            </a:r>
            <a:endParaRPr lang="en-US" sz="2400" b="1" dirty="0">
              <a:solidFill>
                <a:schemeClr val="tx1"/>
              </a:solidFill>
            </a:endParaRPr>
          </a:p>
          <a:p>
            <a:pPr algn="justLow">
              <a:lnSpc>
                <a:spcPct val="150000"/>
              </a:lnSpc>
            </a:pPr>
            <a:endParaRPr lang="en-US" dirty="0"/>
          </a:p>
        </p:txBody>
      </p:sp>
    </p:spTree>
    <p:extLst>
      <p:ext uri="{BB962C8B-B14F-4D97-AF65-F5344CB8AC3E}">
        <p14:creationId xmlns:p14="http://schemas.microsoft.com/office/powerpoint/2010/main" val="11140963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27" y="526473"/>
            <a:ext cx="8714509" cy="5791200"/>
          </a:xfrm>
          <a:prstGeom prst="rect">
            <a:avLst/>
          </a:prstGeom>
          <a:ln>
            <a:noFill/>
          </a:ln>
          <a:effectLst>
            <a:softEdge rad="112500"/>
          </a:effectLst>
        </p:spPr>
      </p:pic>
    </p:spTree>
    <p:extLst>
      <p:ext uri="{BB962C8B-B14F-4D97-AF65-F5344CB8AC3E}">
        <p14:creationId xmlns:p14="http://schemas.microsoft.com/office/powerpoint/2010/main" val="37354684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3212" y="1256863"/>
            <a:ext cx="7239000" cy="4598372"/>
          </a:xfrm>
        </p:spPr>
        <p:txBody>
          <a:bodyPr>
            <a:normAutofit/>
          </a:bodyPr>
          <a:lstStyle/>
          <a:p>
            <a:pPr algn="ctr" rtl="1"/>
            <a:r>
              <a:rPr lang="fa-IR" sz="4400" b="1" dirty="0">
                <a:cs typeface="2  Elham" pitchFamily="2" charset="-78"/>
              </a:rPr>
              <a:t>خونریزی رحمی غیر طبیعی </a:t>
            </a:r>
          </a:p>
          <a:p>
            <a:pPr algn="ctr" rtl="1">
              <a:buNone/>
            </a:pPr>
            <a:endParaRPr lang="fa-IR" sz="4400" dirty="0"/>
          </a:p>
          <a:p>
            <a:pPr algn="ctr" rtl="1"/>
            <a:r>
              <a:rPr lang="en-US" sz="3200" dirty="0"/>
              <a:t>Abnormal uterine bleeding(AUB)</a:t>
            </a:r>
            <a:endParaRPr lang="fa-IR" sz="3200" dirty="0"/>
          </a:p>
        </p:txBody>
      </p:sp>
    </p:spTree>
    <p:extLst>
      <p:ext uri="{BB962C8B-B14F-4D97-AF65-F5344CB8AC3E}">
        <p14:creationId xmlns:p14="http://schemas.microsoft.com/office/powerpoint/2010/main" val="25414187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230" y="0"/>
            <a:ext cx="8534400" cy="1507067"/>
          </a:xfrm>
        </p:spPr>
        <p:txBody>
          <a:bodyPr/>
          <a:lstStyle/>
          <a:p>
            <a:pPr algn="ctr"/>
            <a:r>
              <a:rPr lang="en-US" dirty="0" smtClean="0"/>
              <a:t>AUB</a:t>
            </a:r>
            <a:br>
              <a:rPr lang="en-US" dirty="0" smtClean="0"/>
            </a:br>
            <a:r>
              <a:rPr lang="en-US" dirty="0" smtClean="0"/>
              <a:t> </a:t>
            </a:r>
            <a:r>
              <a:rPr lang="fa-IR" dirty="0" smtClean="0"/>
              <a:t>دوران باروری</a:t>
            </a:r>
            <a:endParaRPr lang="fa-IR" dirty="0"/>
          </a:p>
        </p:txBody>
      </p:sp>
      <p:sp>
        <p:nvSpPr>
          <p:cNvPr id="4" name="Content Placeholder 3"/>
          <p:cNvSpPr>
            <a:spLocks noGrp="1"/>
          </p:cNvSpPr>
          <p:nvPr>
            <p:ph sz="half" idx="2"/>
          </p:nvPr>
        </p:nvSpPr>
        <p:spPr>
          <a:xfrm>
            <a:off x="6172200" y="1825625"/>
            <a:ext cx="5810534" cy="4351338"/>
          </a:xfrm>
        </p:spPr>
        <p:txBody>
          <a:bodyPr/>
          <a:lstStyle/>
          <a:p>
            <a:pPr algn="r" rtl="1">
              <a:buNone/>
            </a:pPr>
            <a:r>
              <a:rPr lang="fa-IR" sz="2400" dirty="0"/>
              <a:t>تشخیص های افتراقی </a:t>
            </a:r>
            <a:r>
              <a:rPr lang="en-US" sz="2400" dirty="0"/>
              <a:t>AUB</a:t>
            </a:r>
            <a:r>
              <a:rPr lang="fa-IR" sz="2400" dirty="0"/>
              <a:t>دوران باروری :</a:t>
            </a:r>
          </a:p>
          <a:p>
            <a:pPr algn="r" rtl="1">
              <a:buNone/>
            </a:pPr>
            <a:endParaRPr lang="en-US" dirty="0" smtClean="0"/>
          </a:p>
          <a:p>
            <a:pPr algn="r" rtl="1">
              <a:buNone/>
            </a:pPr>
            <a:r>
              <a:rPr lang="fa-IR" dirty="0" smtClean="0"/>
              <a:t>اختلالات </a:t>
            </a:r>
            <a:r>
              <a:rPr lang="fa-IR" dirty="0"/>
              <a:t>انعقادی و علل خونی</a:t>
            </a:r>
          </a:p>
          <a:p>
            <a:pPr algn="r" rtl="1">
              <a:buNone/>
            </a:pPr>
            <a:r>
              <a:rPr lang="fa-IR" dirty="0"/>
              <a:t>علل عفونی</a:t>
            </a:r>
          </a:p>
          <a:p>
            <a:pPr algn="r" rtl="1">
              <a:buNone/>
            </a:pPr>
            <a:r>
              <a:rPr lang="fa-IR" dirty="0"/>
              <a:t>اندومتریوز</a:t>
            </a:r>
          </a:p>
          <a:p>
            <a:pPr algn="r" rtl="1">
              <a:buNone/>
            </a:pPr>
            <a:r>
              <a:rPr lang="fa-IR" dirty="0"/>
              <a:t>ادنومیوز</a:t>
            </a:r>
          </a:p>
          <a:p>
            <a:pPr algn="r" rtl="1">
              <a:buNone/>
            </a:pPr>
            <a:r>
              <a:rPr lang="fa-IR" dirty="0"/>
              <a:t>نئوپلازی </a:t>
            </a:r>
            <a:r>
              <a:rPr lang="fa-IR" dirty="0" smtClean="0"/>
              <a:t>ها</a:t>
            </a:r>
            <a:endParaRPr lang="en-US" dirty="0" smtClean="0"/>
          </a:p>
          <a:p>
            <a:pPr algn="r" rtl="1">
              <a:buNone/>
            </a:pPr>
            <a:r>
              <a:rPr lang="fa-IR" dirty="0"/>
              <a:t>جسم خارجی در رحم (</a:t>
            </a:r>
            <a:r>
              <a:rPr lang="en-US" dirty="0"/>
              <a:t>IUD</a:t>
            </a:r>
            <a:r>
              <a:rPr lang="fa-IR" dirty="0"/>
              <a:t>)</a:t>
            </a:r>
          </a:p>
          <a:p>
            <a:pPr algn="r" rtl="1">
              <a:buNone/>
            </a:pPr>
            <a:endParaRPr lang="fa-IR" dirty="0"/>
          </a:p>
          <a:p>
            <a:endParaRPr lang="en-US" dirty="0"/>
          </a:p>
        </p:txBody>
      </p:sp>
      <p:sp>
        <p:nvSpPr>
          <p:cNvPr id="6" name="Content Placeholder 2"/>
          <p:cNvSpPr>
            <a:spLocks noGrp="1"/>
          </p:cNvSpPr>
          <p:nvPr>
            <p:ph sz="half" idx="1"/>
          </p:nvPr>
        </p:nvSpPr>
        <p:spPr>
          <a:xfrm>
            <a:off x="903775" y="2561696"/>
            <a:ext cx="4937655" cy="3615267"/>
          </a:xfrm>
        </p:spPr>
        <p:txBody>
          <a:bodyPr>
            <a:noAutofit/>
          </a:bodyPr>
          <a:lstStyle/>
          <a:p>
            <a:pPr algn="r" rtl="1">
              <a:buNone/>
            </a:pPr>
            <a:r>
              <a:rPr lang="fa-IR" sz="2400" dirty="0"/>
              <a:t>تشخیص های افتراقی </a:t>
            </a:r>
            <a:r>
              <a:rPr lang="en-US" sz="2400" dirty="0"/>
              <a:t>AUB</a:t>
            </a:r>
            <a:r>
              <a:rPr lang="fa-IR" sz="2400" dirty="0"/>
              <a:t>دوران باروری :</a:t>
            </a:r>
          </a:p>
          <a:p>
            <a:pPr algn="r" rtl="1">
              <a:buNone/>
            </a:pPr>
            <a:r>
              <a:rPr lang="fa-IR" dirty="0" smtClean="0"/>
              <a:t>حاملگی</a:t>
            </a:r>
          </a:p>
          <a:p>
            <a:pPr algn="r" rtl="1">
              <a:buNone/>
            </a:pPr>
            <a:r>
              <a:rPr lang="en-US" dirty="0" smtClean="0"/>
              <a:t>DUB</a:t>
            </a:r>
          </a:p>
          <a:p>
            <a:pPr algn="r" rtl="1">
              <a:buNone/>
            </a:pPr>
            <a:r>
              <a:rPr lang="fa-IR" dirty="0" smtClean="0"/>
              <a:t>هورمون های اگزوژن</a:t>
            </a:r>
          </a:p>
          <a:p>
            <a:pPr algn="r" rtl="1">
              <a:buNone/>
            </a:pPr>
            <a:r>
              <a:rPr lang="fa-IR" dirty="0" smtClean="0"/>
              <a:t>علل اندوکرین </a:t>
            </a:r>
          </a:p>
          <a:p>
            <a:pPr algn="r" rtl="1">
              <a:buNone/>
            </a:pPr>
            <a:r>
              <a:rPr lang="fa-IR" dirty="0" smtClean="0"/>
              <a:t>لیومیوم</a:t>
            </a:r>
          </a:p>
          <a:p>
            <a:pPr algn="r" rtl="1">
              <a:buNone/>
            </a:pPr>
            <a:r>
              <a:rPr lang="fa-IR" dirty="0" smtClean="0"/>
              <a:t>پولیپهای اندومتر</a:t>
            </a:r>
          </a:p>
          <a:p>
            <a:pPr algn="r" rtl="1">
              <a:buNone/>
            </a:pPr>
            <a:r>
              <a:rPr lang="fa-IR" dirty="0" smtClean="0"/>
              <a:t>ضایعات سرویکس</a:t>
            </a:r>
          </a:p>
          <a:p>
            <a:pPr algn="r" rtl="1">
              <a:buNone/>
            </a:pPr>
            <a:r>
              <a:rPr lang="fa-IR" dirty="0" smtClean="0"/>
              <a:t>بیماریهای کبد</a:t>
            </a:r>
          </a:p>
          <a:p>
            <a:pPr algn="r" rtl="1"/>
            <a:endParaRPr lang="fa-IR" sz="2000" dirty="0" smtClean="0"/>
          </a:p>
          <a:p>
            <a:pPr algn="r" rtl="1"/>
            <a:endParaRPr lang="fa-IR" sz="2000" dirty="0"/>
          </a:p>
        </p:txBody>
      </p:sp>
    </p:spTree>
    <p:extLst>
      <p:ext uri="{BB962C8B-B14F-4D97-AF65-F5344CB8AC3E}">
        <p14:creationId xmlns:p14="http://schemas.microsoft.com/office/powerpoint/2010/main" val="3889136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حاملگی</a:t>
            </a:r>
            <a:endParaRPr lang="fa-IR" dirty="0"/>
          </a:p>
        </p:txBody>
      </p:sp>
      <p:sp>
        <p:nvSpPr>
          <p:cNvPr id="3" name="Content Placeholder 2"/>
          <p:cNvSpPr>
            <a:spLocks noGrp="1"/>
          </p:cNvSpPr>
          <p:nvPr>
            <p:ph idx="1"/>
          </p:nvPr>
        </p:nvSpPr>
        <p:spPr/>
        <p:txBody>
          <a:bodyPr>
            <a:normAutofit lnSpcReduction="10000"/>
          </a:bodyPr>
          <a:lstStyle/>
          <a:p>
            <a:pPr algn="r" rtl="1"/>
            <a:endParaRPr lang="fa-IR" dirty="0" smtClean="0"/>
          </a:p>
          <a:p>
            <a:pPr algn="r" rtl="1"/>
            <a:r>
              <a:rPr lang="fa-IR" dirty="0" smtClean="0"/>
              <a:t>شایعترین گروهای سنی که دچار حاملگیهای ناخواسته میشوند عبارتند از :</a:t>
            </a:r>
          </a:p>
          <a:p>
            <a:pPr algn="r" rtl="1"/>
            <a:r>
              <a:rPr lang="fa-IR" dirty="0" smtClean="0"/>
              <a:t>نوجوانان </a:t>
            </a:r>
          </a:p>
          <a:p>
            <a:pPr algn="r" rtl="1"/>
            <a:r>
              <a:rPr lang="fa-IR" dirty="0" smtClean="0"/>
              <a:t>زنان بالای 40 سال</a:t>
            </a:r>
          </a:p>
          <a:p>
            <a:pPr algn="r" rtl="1"/>
            <a:r>
              <a:rPr lang="fa-IR" dirty="0" smtClean="0"/>
              <a:t>از مشکلات حاملگی که باعث خونریزی واژینال  میشوند میتوان به موارد زیر اشاره کرد :</a:t>
            </a:r>
          </a:p>
          <a:p>
            <a:pPr algn="r" rtl="1">
              <a:buNone/>
            </a:pPr>
            <a:r>
              <a:rPr lang="fa-IR" dirty="0" smtClean="0"/>
              <a:t>سقط خود به خود </a:t>
            </a:r>
          </a:p>
          <a:p>
            <a:pPr algn="r" rtl="1">
              <a:buNone/>
            </a:pPr>
            <a:r>
              <a:rPr lang="fa-IR" dirty="0" smtClean="0"/>
              <a:t>حاملگی مولار</a:t>
            </a:r>
          </a:p>
          <a:p>
            <a:pPr algn="r" rtl="1">
              <a:buNone/>
            </a:pPr>
            <a:r>
              <a:rPr lang="fa-IR" dirty="0" smtClean="0"/>
              <a:t>حاملگی خارج رحمی</a:t>
            </a:r>
            <a:endParaRPr lang="fa-IR" dirty="0"/>
          </a:p>
        </p:txBody>
      </p:sp>
    </p:spTree>
    <p:extLst>
      <p:ext uri="{BB962C8B-B14F-4D97-AF65-F5344CB8AC3E}">
        <p14:creationId xmlns:p14="http://schemas.microsoft.com/office/powerpoint/2010/main" val="1873046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a:r>
            <a:br>
              <a:rPr lang="fa-IR" dirty="0" smtClean="0"/>
            </a:br>
            <a:r>
              <a:rPr lang="en-US" dirty="0" smtClean="0"/>
              <a:t>DUB</a:t>
            </a:r>
            <a:br>
              <a:rPr lang="en-US" dirty="0" smtClean="0"/>
            </a:br>
            <a:r>
              <a:rPr lang="fa-IR" dirty="0" smtClean="0"/>
              <a:t>خونریزی دیس فونکسیونل رحم</a:t>
            </a:r>
            <a:endParaRPr lang="fa-IR" dirty="0"/>
          </a:p>
        </p:txBody>
      </p:sp>
      <p:sp>
        <p:nvSpPr>
          <p:cNvPr id="3" name="Content Placeholder 2"/>
          <p:cNvSpPr>
            <a:spLocks noGrp="1"/>
          </p:cNvSpPr>
          <p:nvPr>
            <p:ph idx="1"/>
          </p:nvPr>
        </p:nvSpPr>
        <p:spPr/>
        <p:txBody>
          <a:bodyPr/>
          <a:lstStyle/>
          <a:p>
            <a:pPr algn="r" rtl="1"/>
            <a:endParaRPr lang="en-US" dirty="0" smtClean="0"/>
          </a:p>
          <a:p>
            <a:pPr algn="r" rtl="1"/>
            <a:r>
              <a:rPr lang="fa-IR" dirty="0" smtClean="0"/>
              <a:t>این اصطلاح زمانی استفاده میشود که برای </a:t>
            </a:r>
            <a:r>
              <a:rPr lang="en-US" dirty="0" smtClean="0"/>
              <a:t>AUB</a:t>
            </a:r>
            <a:r>
              <a:rPr lang="fa-IR" dirty="0" smtClean="0"/>
              <a:t> هیچ علت خاصی یافت نمیشود</a:t>
            </a:r>
          </a:p>
          <a:p>
            <a:pPr algn="r" rtl="1"/>
            <a:r>
              <a:rPr lang="fa-IR" dirty="0" smtClean="0"/>
              <a:t>اکثرا ناشی از یک مکانیسم عدم تخمک گذاری میباشدبه همین دلیل بیشتر در دختران نوجوان  شایع است</a:t>
            </a:r>
          </a:p>
          <a:p>
            <a:pPr algn="r" rtl="1"/>
            <a:r>
              <a:rPr lang="fa-IR" dirty="0" smtClean="0"/>
              <a:t>شایعترین سن درگیری در </a:t>
            </a:r>
            <a:r>
              <a:rPr lang="en-US" dirty="0" smtClean="0"/>
              <a:t>DUB</a:t>
            </a:r>
            <a:r>
              <a:rPr lang="fa-IR" dirty="0" smtClean="0"/>
              <a:t>دوانتهای سنی باروری میباشد</a:t>
            </a:r>
          </a:p>
          <a:p>
            <a:pPr algn="r" rtl="1"/>
            <a:r>
              <a:rPr lang="fa-IR" dirty="0" smtClean="0"/>
              <a:t>هرچه سن دختر در زمان منارک کمتر باشد تخمک گذاری منظم زودتر صورت میگیرد</a:t>
            </a:r>
            <a:endParaRPr lang="fa-IR" dirty="0"/>
          </a:p>
        </p:txBody>
      </p:sp>
    </p:spTree>
    <p:extLst>
      <p:ext uri="{BB962C8B-B14F-4D97-AF65-F5344CB8AC3E}">
        <p14:creationId xmlns:p14="http://schemas.microsoft.com/office/powerpoint/2010/main" val="40430111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هورمونهای اگزوژن</a:t>
            </a:r>
            <a:endParaRPr lang="fa-IR" dirty="0"/>
          </a:p>
        </p:txBody>
      </p:sp>
      <p:sp>
        <p:nvSpPr>
          <p:cNvPr id="3" name="Content Placeholder 2"/>
          <p:cNvSpPr>
            <a:spLocks noGrp="1"/>
          </p:cNvSpPr>
          <p:nvPr>
            <p:ph idx="1"/>
          </p:nvPr>
        </p:nvSpPr>
        <p:spPr/>
        <p:txBody>
          <a:bodyPr>
            <a:normAutofit fontScale="62500" lnSpcReduction="20000"/>
          </a:bodyPr>
          <a:lstStyle/>
          <a:p>
            <a:pPr algn="r" rtl="1"/>
            <a:r>
              <a:rPr lang="fa-IR" dirty="0" smtClean="0"/>
              <a:t>بیشتر زنانی که در سنین باروری هستند به علت فعالیت جنسی از روش های هورمونی جلوگیری از بارداری  استفاده میکنند</a:t>
            </a:r>
          </a:p>
          <a:p>
            <a:pPr algn="r" rtl="1"/>
            <a:endParaRPr lang="fa-IR" dirty="0" smtClean="0"/>
          </a:p>
          <a:p>
            <a:pPr algn="r" rtl="1"/>
            <a:endParaRPr lang="en-US" dirty="0" smtClean="0"/>
          </a:p>
          <a:p>
            <a:pPr algn="r" rtl="1"/>
            <a:r>
              <a:rPr lang="en-US" dirty="0" smtClean="0"/>
              <a:t>OCP</a:t>
            </a:r>
            <a:r>
              <a:rPr lang="fa-IR" dirty="0" smtClean="0"/>
              <a:t>: خونریزی </a:t>
            </a:r>
            <a:r>
              <a:rPr lang="en-US" dirty="0" smtClean="0"/>
              <a:t>BREAK THROUGH </a:t>
            </a:r>
            <a:r>
              <a:rPr lang="fa-IR" dirty="0" smtClean="0"/>
              <a:t> درطی 1-3 ماه اول استفاده در30-40 درصد استفاده کنندگان رخ میدهد که معمولا با گذشت زمان ازبین میرود</a:t>
            </a:r>
          </a:p>
          <a:p>
            <a:pPr algn="r" rtl="1"/>
            <a:endParaRPr lang="fa-IR" dirty="0" smtClean="0"/>
          </a:p>
          <a:p>
            <a:pPr algn="r" rtl="1"/>
            <a:endParaRPr lang="fa-IR" dirty="0" smtClean="0"/>
          </a:p>
          <a:p>
            <a:pPr algn="r" rtl="1"/>
            <a:r>
              <a:rPr lang="fa-IR" dirty="0" smtClean="0"/>
              <a:t>علل </a:t>
            </a:r>
            <a:r>
              <a:rPr lang="en-US" dirty="0" smtClean="0"/>
              <a:t>AUB </a:t>
            </a:r>
            <a:r>
              <a:rPr lang="fa-IR" dirty="0" smtClean="0"/>
              <a:t> ناشی از </a:t>
            </a:r>
            <a:r>
              <a:rPr lang="en-US" dirty="0" smtClean="0"/>
              <a:t>OCP </a:t>
            </a:r>
            <a:r>
              <a:rPr lang="fa-IR" dirty="0" smtClean="0"/>
              <a:t>:</a:t>
            </a:r>
          </a:p>
          <a:p>
            <a:pPr marL="514350" indent="-514350" algn="r" rtl="1">
              <a:buFont typeface="+mj-lt"/>
              <a:buAutoNum type="arabicPeriod"/>
            </a:pPr>
            <a:r>
              <a:rPr lang="fa-IR" dirty="0" smtClean="0"/>
              <a:t>مهار تخمک گذاری و ایجاد پدیده ی </a:t>
            </a:r>
            <a:r>
              <a:rPr lang="en-US" dirty="0" smtClean="0"/>
              <a:t>ESTROGEK BREAK THROUGH</a:t>
            </a:r>
            <a:endParaRPr lang="fa-IR" dirty="0" smtClean="0"/>
          </a:p>
          <a:p>
            <a:pPr marL="514350" indent="-514350" algn="r" rtl="1">
              <a:buFont typeface="+mj-lt"/>
              <a:buAutoNum type="arabicPeriod"/>
            </a:pPr>
            <a:endParaRPr lang="en-US" dirty="0" smtClean="0"/>
          </a:p>
          <a:p>
            <a:pPr marL="514350" indent="-514350" algn="r" rtl="1">
              <a:buFont typeface="+mj-lt"/>
              <a:buAutoNum type="arabicPeriod"/>
            </a:pPr>
            <a:r>
              <a:rPr lang="fa-IR" dirty="0" smtClean="0"/>
              <a:t>شیوع بیشتر سرویسیت کلامیدیایی درمصرف کنندگان </a:t>
            </a:r>
            <a:r>
              <a:rPr lang="en-US" dirty="0" smtClean="0"/>
              <a:t>OCP</a:t>
            </a:r>
            <a:r>
              <a:rPr lang="fa-IR" dirty="0" smtClean="0"/>
              <a:t>وایجاد </a:t>
            </a:r>
            <a:r>
              <a:rPr lang="en-US" dirty="0" smtClean="0"/>
              <a:t>AUB</a:t>
            </a:r>
            <a:r>
              <a:rPr lang="fa-IR" dirty="0" smtClean="0"/>
              <a:t>به علت سرویسیت</a:t>
            </a:r>
          </a:p>
          <a:p>
            <a:pPr marL="514350" indent="-514350" algn="r" rtl="1">
              <a:buFont typeface="+mj-lt"/>
              <a:buAutoNum type="arabicPeriod"/>
            </a:pPr>
            <a:endParaRPr lang="fa-IR" dirty="0" smtClean="0"/>
          </a:p>
          <a:p>
            <a:pPr marL="514350" indent="-514350" algn="r" rtl="1"/>
            <a:r>
              <a:rPr lang="fa-IR" dirty="0" smtClean="0"/>
              <a:t>شایعترین نوع </a:t>
            </a:r>
            <a:r>
              <a:rPr lang="en-US" dirty="0" smtClean="0"/>
              <a:t>AUB </a:t>
            </a:r>
            <a:r>
              <a:rPr lang="fa-IR" dirty="0" smtClean="0"/>
              <a:t>به دنبال </a:t>
            </a:r>
            <a:r>
              <a:rPr lang="en-US" dirty="0" smtClean="0"/>
              <a:t>OCP</a:t>
            </a:r>
            <a:r>
              <a:rPr lang="fa-IR" dirty="0" smtClean="0"/>
              <a:t>لکه بینی است</a:t>
            </a:r>
            <a:endParaRPr lang="fa-IR" dirty="0"/>
          </a:p>
        </p:txBody>
      </p:sp>
    </p:spTree>
    <p:extLst>
      <p:ext uri="{BB962C8B-B14F-4D97-AF65-F5344CB8AC3E}">
        <p14:creationId xmlns:p14="http://schemas.microsoft.com/office/powerpoint/2010/main" val="37857699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کپسول های نورپلنت و </a:t>
            </a:r>
            <a:r>
              <a:rPr lang="en-US" dirty="0" smtClean="0"/>
              <a:t>DMPA </a:t>
            </a:r>
            <a:r>
              <a:rPr lang="fa-IR" dirty="0" smtClean="0"/>
              <a:t> :</a:t>
            </a:r>
          </a:p>
          <a:p>
            <a:pPr algn="r" rtl="1">
              <a:buNone/>
            </a:pPr>
            <a:endParaRPr lang="fa-IR" dirty="0" smtClean="0"/>
          </a:p>
          <a:p>
            <a:pPr algn="r" rtl="1">
              <a:buNone/>
            </a:pPr>
            <a:r>
              <a:rPr lang="fa-IR" dirty="0" smtClean="0"/>
              <a:t>اغلب زنان استفاده کننده از این دو روش در سال اول مصرف دچار خونریزیهای نامنظم میشوند</a:t>
            </a:r>
          </a:p>
          <a:p>
            <a:pPr algn="r" rtl="1">
              <a:buNone/>
            </a:pPr>
            <a:endParaRPr lang="fa-IR" dirty="0" smtClean="0"/>
          </a:p>
          <a:p>
            <a:pPr algn="r" rtl="1">
              <a:buNone/>
            </a:pPr>
            <a:r>
              <a:rPr lang="fa-IR" dirty="0" smtClean="0"/>
              <a:t>درمان </a:t>
            </a:r>
            <a:r>
              <a:rPr lang="en-US" dirty="0" smtClean="0"/>
              <a:t>AUB </a:t>
            </a:r>
            <a:r>
              <a:rPr lang="fa-IR" dirty="0" smtClean="0"/>
              <a:t>ناشی از این روش استروژن کنژوگه یا </a:t>
            </a:r>
            <a:r>
              <a:rPr lang="en-US" dirty="0" smtClean="0"/>
              <a:t>OCP </a:t>
            </a:r>
            <a:r>
              <a:rPr lang="fa-IR" dirty="0" smtClean="0"/>
              <a:t>است </a:t>
            </a:r>
          </a:p>
          <a:p>
            <a:pPr algn="r" rtl="1">
              <a:buNone/>
            </a:pPr>
            <a:endParaRPr lang="fa-IR" dirty="0" smtClean="0"/>
          </a:p>
          <a:p>
            <a:pPr algn="r" rtl="1">
              <a:buNone/>
            </a:pPr>
            <a:r>
              <a:rPr lang="fa-IR" dirty="0" smtClean="0"/>
              <a:t>استفاده از </a:t>
            </a:r>
            <a:r>
              <a:rPr lang="en-US" dirty="0" smtClean="0"/>
              <a:t>NSID </a:t>
            </a:r>
            <a:r>
              <a:rPr lang="fa-IR" dirty="0" smtClean="0"/>
              <a:t>میتواند باعث کاهش خونریزی شود </a:t>
            </a:r>
          </a:p>
          <a:p>
            <a:pPr algn="r" rtl="1">
              <a:buNone/>
            </a:pPr>
            <a:endParaRPr lang="fa-IR" dirty="0"/>
          </a:p>
        </p:txBody>
      </p:sp>
    </p:spTree>
    <p:extLst>
      <p:ext uri="{BB962C8B-B14F-4D97-AF65-F5344CB8AC3E}">
        <p14:creationId xmlns:p14="http://schemas.microsoft.com/office/powerpoint/2010/main" val="349727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43D5EE-7A58-4545-8C7E-A69C006EF43C}"/>
              </a:ext>
            </a:extLst>
          </p:cNvPr>
          <p:cNvSpPr txBox="1"/>
          <p:nvPr/>
        </p:nvSpPr>
        <p:spPr>
          <a:xfrm>
            <a:off x="861541" y="1497702"/>
            <a:ext cx="10468918" cy="4893647"/>
          </a:xfrm>
          <a:prstGeom prst="rect">
            <a:avLst/>
          </a:prstGeom>
          <a:noFill/>
        </p:spPr>
        <p:txBody>
          <a:bodyPr wrap="square">
            <a:spAutoFit/>
          </a:bodyPr>
          <a:lstStyle/>
          <a:p>
            <a:pPr algn="justLow" rtl="1"/>
            <a:r>
              <a:rPr lang="fa-IR" sz="2800" b="1" dirty="0">
                <a:solidFill>
                  <a:srgbClr val="454545"/>
                </a:solidFill>
                <a:latin typeface=".ArabicUIDisplay-Bold"/>
                <a:cs typeface="B Nazanin" panose="00000400000000000000" pitchFamily="2" charset="-78"/>
              </a:rPr>
              <a:t>بیماری های</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مرتبط</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با</a:t>
            </a:r>
            <a:r>
              <a:rPr lang="fa-IR" sz="2800" b="1" dirty="0">
                <a:solidFill>
                  <a:srgbClr val="454545"/>
                </a:solidFill>
                <a:latin typeface=".SFUIDisplay-Bold"/>
                <a:cs typeface="B Nazanin" panose="00000400000000000000" pitchFamily="2" charset="-78"/>
              </a:rPr>
              <a:t> </a:t>
            </a:r>
            <a:r>
              <a:rPr lang="en-US" sz="2800" b="1" dirty="0">
                <a:solidFill>
                  <a:srgbClr val="454545"/>
                </a:solidFill>
                <a:latin typeface=".SFUIDisplay-Bold"/>
                <a:cs typeface="B Nazanin" panose="00000400000000000000" pitchFamily="2" charset="-78"/>
              </a:rPr>
              <a:t>HPV </a:t>
            </a:r>
            <a:r>
              <a:rPr lang="fa-IR" sz="2800" b="1" dirty="0">
                <a:solidFill>
                  <a:srgbClr val="454545"/>
                </a:solidFill>
                <a:latin typeface=".ArabicUIDisplay-Bold"/>
                <a:cs typeface="B Nazanin" panose="00000400000000000000" pitchFamily="2" charset="-78"/>
              </a:rPr>
              <a:t>در</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زنان</a:t>
            </a:r>
            <a:r>
              <a:rPr lang="fa-IR" sz="2800" b="1" dirty="0">
                <a:solidFill>
                  <a:srgbClr val="454545"/>
                </a:solidFill>
                <a:latin typeface=".SFUIDisplay-Bold"/>
                <a:cs typeface="B Nazanin" panose="00000400000000000000" pitchFamily="2" charset="-78"/>
              </a:rPr>
              <a:t> </a:t>
            </a:r>
          </a:p>
          <a:p>
            <a:pPr algn="justLow" rtl="1"/>
            <a:r>
              <a:rPr lang="fa-IR" sz="2800" b="1" dirty="0" smtClean="0">
                <a:solidFill>
                  <a:srgbClr val="454545"/>
                </a:solidFill>
                <a:latin typeface=".SFUIDisplay-Bold"/>
                <a:cs typeface="B Nazanin" panose="00000400000000000000" pitchFamily="2" charset="-78"/>
              </a:rPr>
              <a:t>-</a:t>
            </a:r>
            <a:r>
              <a:rPr lang="fa-IR" sz="2800" b="1" dirty="0">
                <a:solidFill>
                  <a:srgbClr val="454545"/>
                </a:solidFill>
                <a:latin typeface=".SFUIDisplay-Bold"/>
                <a:cs typeface="B Nazanin" panose="00000400000000000000" pitchFamily="2" charset="-78"/>
              </a:rPr>
              <a:t>سرطان </a:t>
            </a:r>
            <a:r>
              <a:rPr lang="fa-IR" sz="2800" b="1" dirty="0">
                <a:solidFill>
                  <a:srgbClr val="454545"/>
                </a:solidFill>
                <a:latin typeface=".ArabicUIDisplay-Bold"/>
                <a:cs typeface="B Nazanin" panose="00000400000000000000" pitchFamily="2" charset="-78"/>
              </a:rPr>
              <a:t>واژن</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و</a:t>
            </a:r>
            <a:r>
              <a:rPr lang="fa-IR" sz="2800" b="1" dirty="0">
                <a:solidFill>
                  <a:srgbClr val="454545"/>
                </a:solidFill>
                <a:latin typeface=".SFUIDisplay-Bold"/>
                <a:cs typeface="B Nazanin" panose="00000400000000000000" pitchFamily="2" charset="-78"/>
              </a:rPr>
              <a:t> </a:t>
            </a:r>
            <a:r>
              <a:rPr lang="fa-IR" sz="2800" b="1" dirty="0">
                <a:solidFill>
                  <a:srgbClr val="454545"/>
                </a:solidFill>
                <a:latin typeface=".ArabicUIDisplay-Bold"/>
                <a:cs typeface="B Nazanin" panose="00000400000000000000" pitchFamily="2" charset="-78"/>
              </a:rPr>
              <a:t>وولو</a:t>
            </a:r>
            <a:r>
              <a:rPr lang="fa-IR" sz="2800" b="1" dirty="0">
                <a:solidFill>
                  <a:srgbClr val="454545"/>
                </a:solidFill>
                <a:latin typeface=".SFUIDisplay-Bold"/>
                <a:cs typeface="B Nazanin" panose="00000400000000000000" pitchFamily="2" charset="-78"/>
              </a:rPr>
              <a:t>(</a:t>
            </a:r>
            <a:r>
              <a:rPr lang="fa-IR" sz="2800" b="1" dirty="0">
                <a:solidFill>
                  <a:srgbClr val="454545"/>
                </a:solidFill>
                <a:latin typeface=".ArabicUIDisplay-Bold"/>
                <a:cs typeface="B Nazanin" panose="00000400000000000000" pitchFamily="2" charset="-78"/>
              </a:rPr>
              <a:t>فرج</a:t>
            </a:r>
            <a:r>
              <a:rPr lang="fa-IR" sz="2800" b="1" dirty="0">
                <a:solidFill>
                  <a:srgbClr val="454545"/>
                </a:solidFill>
                <a:latin typeface=".SFUIDisplay-Bold"/>
                <a:cs typeface="B Nazanin" panose="00000400000000000000" pitchFamily="2" charset="-78"/>
              </a:rPr>
              <a:t>)</a:t>
            </a:r>
          </a:p>
          <a:p>
            <a:pPr algn="justLow" rtl="1"/>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ولو</a:t>
            </a:r>
            <a:r>
              <a:rPr lang="fa-IR" sz="2800" b="0" dirty="0" smtClean="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واژن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سراسر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جهان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غیر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معمول</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هستند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بر</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خلاف</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دهانه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رحم،</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همه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های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دستگاه</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تناسلی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خارجی</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عفونت</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a:solidFill>
                  <a:srgbClr val="454545"/>
                </a:solidFill>
                <a:latin typeface=".ArabicUIText-Regular"/>
                <a:cs typeface="B Nazanin" panose="00000400000000000000" pitchFamily="2" charset="-78"/>
              </a:rPr>
              <a:t>ارتباط</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ندارند</a:t>
            </a:r>
            <a:r>
              <a:rPr lang="fa-IR" sz="2800" b="0" dirty="0" smtClean="0">
                <a:solidFill>
                  <a:srgbClr val="454545"/>
                </a:solidFill>
                <a:latin typeface=".SFUIText"/>
                <a:cs typeface="B Nazanin" panose="00000400000000000000" pitchFamily="2" charset="-78"/>
              </a:rPr>
              <a:t> اما </a:t>
            </a:r>
            <a:r>
              <a:rPr lang="fa-IR" sz="2800" b="0" dirty="0">
                <a:solidFill>
                  <a:srgbClr val="454545"/>
                </a:solidFill>
                <a:latin typeface=".ArabicUIText-Regular"/>
                <a:cs typeface="B Nazanin" panose="00000400000000000000" pitchFamily="2" charset="-78"/>
              </a:rPr>
              <a:t>تقریبا</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انواع</a:t>
            </a:r>
            <a:r>
              <a:rPr lang="fa-IR" sz="2800" b="0" dirty="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en-US" sz="2800" b="0" dirty="0" smtClean="0">
                <a:solidFill>
                  <a:srgbClr val="454545"/>
                </a:solidFill>
                <a:latin typeface=".SFUIText"/>
                <a:cs typeface="B Nazanin" panose="00000400000000000000" pitchFamily="2" charset="-78"/>
              </a:rPr>
              <a:t>16</a:t>
            </a:r>
            <a:r>
              <a:rPr lang="en-US" sz="2800" dirty="0" smtClean="0">
                <a:solidFill>
                  <a:srgbClr val="454545"/>
                </a:solidFill>
                <a:latin typeface=".SFUIText"/>
                <a:cs typeface="B Nazanin" panose="00000400000000000000" pitchFamily="2" charset="-78"/>
              </a:rPr>
              <a:t>,18</a:t>
            </a:r>
            <a:r>
              <a:rPr lang="fa-IR" sz="2800" b="0" dirty="0" smtClean="0">
                <a:solidFill>
                  <a:srgbClr val="454545"/>
                </a:solidFill>
                <a:latin typeface=".ArabicUIText-Regular"/>
                <a:cs typeface="B Nazanin" panose="00000400000000000000" pitchFamily="2" charset="-78"/>
              </a:rPr>
              <a:t> با موارد مذکور در ارتباطند.</a:t>
            </a:r>
            <a:r>
              <a:rPr lang="en-US" sz="2800" b="0" dirty="0" smtClean="0">
                <a:solidFill>
                  <a:srgbClr val="454545"/>
                </a:solidFill>
                <a:latin typeface=".SFUIText"/>
                <a:cs typeface="B Nazanin" panose="00000400000000000000" pitchFamily="2" charset="-78"/>
              </a:rPr>
              <a:t>  </a:t>
            </a:r>
            <a:r>
              <a:rPr lang="fa-IR" sz="2800" b="0" dirty="0" smtClean="0">
                <a:solidFill>
                  <a:srgbClr val="454545"/>
                </a:solidFill>
                <a:latin typeface=".SFUIText"/>
                <a:cs typeface="B Nazanin" panose="00000400000000000000" pitchFamily="2" charset="-78"/>
              </a:rPr>
              <a:t> </a:t>
            </a:r>
            <a:endParaRPr lang="fa-IR" sz="2800" dirty="0">
              <a:solidFill>
                <a:srgbClr val="454545"/>
              </a:solidFill>
              <a:latin typeface=".ArabicUIText-Regular"/>
              <a:cs typeface="B Nazanin" panose="00000400000000000000" pitchFamily="2" charset="-78"/>
            </a:endParaRPr>
          </a:p>
          <a:p>
            <a:pPr algn="justLow" rtl="1"/>
            <a:r>
              <a:rPr lang="fa-IR" sz="2800" b="0" dirty="0" smtClean="0">
                <a:solidFill>
                  <a:srgbClr val="454545"/>
                </a:solidFill>
                <a:latin typeface=".SFUIText"/>
                <a:cs typeface="B Nazanin" panose="00000400000000000000" pitchFamily="2" charset="-78"/>
              </a:rPr>
              <a:t> ■در 35 </a:t>
            </a:r>
            <a:r>
              <a:rPr lang="fa-IR" sz="2800" b="0" dirty="0" smtClean="0">
                <a:solidFill>
                  <a:srgbClr val="454545"/>
                </a:solidFill>
                <a:latin typeface=".ArabicUIText-Regular"/>
                <a:cs typeface="B Nazanin" panose="00000400000000000000" pitchFamily="2" charset="-78"/>
              </a:rPr>
              <a:t>تا</a:t>
            </a:r>
            <a:r>
              <a:rPr lang="fa-IR" sz="2800" b="0" dirty="0" smtClean="0">
                <a:solidFill>
                  <a:srgbClr val="454545"/>
                </a:solidFill>
                <a:latin typeface=".SFUIText"/>
                <a:cs typeface="B Nazanin" panose="00000400000000000000" pitchFamily="2" charset="-78"/>
              </a:rPr>
              <a:t> 77 </a:t>
            </a:r>
            <a:r>
              <a:rPr lang="fa-IR" sz="2800" b="0" dirty="0" smtClean="0">
                <a:solidFill>
                  <a:srgbClr val="454545"/>
                </a:solidFill>
                <a:latin typeface=".ArabicUIText-Regular"/>
                <a:cs typeface="B Nazanin" panose="00000400000000000000" pitchFamily="2" charset="-78"/>
              </a:rPr>
              <a:t>درصد</a:t>
            </a:r>
            <a:r>
              <a:rPr lang="fa-IR" sz="2800" b="0" dirty="0" smtClean="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سرطان</a:t>
            </a:r>
            <a:r>
              <a:rPr lang="fa-IR" sz="2800" b="0" dirty="0" smtClean="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ولوو</a:t>
            </a:r>
            <a:r>
              <a:rPr lang="fa-IR" sz="2800" b="0" dirty="0" smtClean="0">
                <a:solidFill>
                  <a:srgbClr val="454545"/>
                </a:solidFill>
                <a:latin typeface=".SFUIText"/>
                <a:cs typeface="B Nazanin" panose="00000400000000000000" pitchFamily="2" charset="-78"/>
              </a:rPr>
              <a:t> </a:t>
            </a:r>
            <a:r>
              <a:rPr lang="en-US" sz="2800" b="0" dirty="0" smtClean="0">
                <a:solidFill>
                  <a:srgbClr val="454545"/>
                </a:solidFill>
                <a:latin typeface=".SFUIText"/>
                <a:cs typeface="B Nazanin" panose="00000400000000000000" pitchFamily="2" charset="-78"/>
              </a:rPr>
              <a:t>HPV </a:t>
            </a:r>
            <a:r>
              <a:rPr lang="fa-IR" sz="2800" b="0" dirty="0" smtClean="0">
                <a:solidFill>
                  <a:srgbClr val="454545"/>
                </a:solidFill>
                <a:latin typeface=".ArabicUIText-Regular"/>
                <a:cs typeface="B Nazanin" panose="00000400000000000000" pitchFamily="2" charset="-78"/>
              </a:rPr>
              <a:t>مثبت </a:t>
            </a:r>
          </a:p>
          <a:p>
            <a:pPr algn="justLow" rtl="1"/>
            <a:r>
              <a:rPr lang="fa-IR" sz="2800" b="0" dirty="0" smtClean="0">
                <a:solidFill>
                  <a:srgbClr val="454545"/>
                </a:solidFill>
                <a:latin typeface=".SFUIText"/>
                <a:cs typeface="B Nazanin" panose="00000400000000000000" pitchFamily="2" charset="-78"/>
              </a:rPr>
              <a:t> ■ در 75 </a:t>
            </a:r>
            <a:r>
              <a:rPr lang="fa-IR" sz="2800" b="0" dirty="0">
                <a:solidFill>
                  <a:srgbClr val="454545"/>
                </a:solidFill>
                <a:latin typeface=".ArabicUIText-Regular"/>
                <a:cs typeface="B Nazanin" panose="00000400000000000000" pitchFamily="2" charset="-78"/>
              </a:rPr>
              <a:t>تا</a:t>
            </a:r>
            <a:r>
              <a:rPr lang="fa-IR" sz="2800" b="0" dirty="0">
                <a:solidFill>
                  <a:srgbClr val="454545"/>
                </a:solidFill>
                <a:latin typeface=".SFUIText"/>
                <a:cs typeface="B Nazanin" panose="00000400000000000000" pitchFamily="2" charset="-78"/>
              </a:rPr>
              <a:t> 80 </a:t>
            </a:r>
            <a:r>
              <a:rPr lang="fa-IR" sz="2800" b="0" dirty="0" smtClean="0">
                <a:solidFill>
                  <a:srgbClr val="454545"/>
                </a:solidFill>
                <a:latin typeface=".ArabicUIText-Regular"/>
                <a:cs typeface="B Nazanin" panose="00000400000000000000" pitchFamily="2" charset="-78"/>
              </a:rPr>
              <a:t>درصد </a:t>
            </a:r>
            <a:r>
              <a:rPr lang="fa-IR" sz="2800" b="0" dirty="0" smtClean="0">
                <a:solidFill>
                  <a:srgbClr val="454545"/>
                </a:solidFill>
                <a:latin typeface=".SFUIText"/>
                <a:cs typeface="B Nazanin" panose="00000400000000000000" pitchFamily="2" charset="-78"/>
              </a:rPr>
              <a:t>موارد </a:t>
            </a:r>
            <a:r>
              <a:rPr lang="fa-IR" sz="2800" b="0" dirty="0">
                <a:solidFill>
                  <a:srgbClr val="454545"/>
                </a:solidFill>
                <a:latin typeface=".ArabicUIText-Regular"/>
                <a:cs typeface="B Nazanin" panose="00000400000000000000" pitchFamily="2" charset="-78"/>
              </a:rPr>
              <a:t>ضایعات</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پیش</a:t>
            </a:r>
            <a:r>
              <a:rPr lang="fa-IR" sz="2800" b="0" dirty="0">
                <a:solidFill>
                  <a:srgbClr val="454545"/>
                </a:solidFill>
                <a:latin typeface=".SFUIText"/>
                <a:cs typeface="B Nazanin" panose="00000400000000000000" pitchFamily="2" charset="-78"/>
              </a:rPr>
              <a:t> </a:t>
            </a:r>
            <a:r>
              <a:rPr lang="fa-IR" sz="2800" b="0" dirty="0" smtClean="0">
                <a:solidFill>
                  <a:srgbClr val="454545"/>
                </a:solidFill>
                <a:latin typeface=".ArabicUIText-Regular"/>
                <a:cs typeface="B Nazanin" panose="00000400000000000000" pitchFamily="2" charset="-78"/>
              </a:rPr>
              <a:t>بدخیم پوستی ولو، </a:t>
            </a:r>
            <a:r>
              <a:rPr lang="en-US" sz="2800" dirty="0">
                <a:solidFill>
                  <a:srgbClr val="454545"/>
                </a:solidFill>
                <a:latin typeface=".SFUIText"/>
                <a:cs typeface="B Nazanin" panose="00000400000000000000" pitchFamily="2" charset="-78"/>
              </a:rPr>
              <a:t>HPV </a:t>
            </a:r>
            <a:r>
              <a:rPr lang="fa-IR" sz="2800" dirty="0" smtClean="0">
                <a:solidFill>
                  <a:srgbClr val="454545"/>
                </a:solidFill>
                <a:latin typeface=".ArabicUIText-Regular"/>
                <a:cs typeface="B Nazanin" panose="00000400000000000000" pitchFamily="2" charset="-78"/>
              </a:rPr>
              <a:t>مثبت گزارش می شود</a:t>
            </a:r>
            <a:endParaRPr lang="fa-IR" sz="2800" dirty="0">
              <a:solidFill>
                <a:srgbClr val="454545"/>
              </a:solidFill>
              <a:latin typeface=".ArabicUIText-Regular"/>
              <a:cs typeface="B Nazanin" panose="00000400000000000000" pitchFamily="2" charset="-78"/>
            </a:endParaRPr>
          </a:p>
          <a:p>
            <a:pPr algn="justLow" rtl="1"/>
            <a:r>
              <a:rPr lang="fa-IR" sz="2800" b="0" dirty="0" smtClean="0">
                <a:solidFill>
                  <a:srgbClr val="454545"/>
                </a:solidFill>
                <a:latin typeface=".SFUIText"/>
                <a:cs typeface="B Nazanin" panose="00000400000000000000" pitchFamily="2" charset="-78"/>
              </a:rPr>
              <a:t> </a:t>
            </a:r>
          </a:p>
          <a:p>
            <a:pPr algn="justLow" rtl="1"/>
            <a:r>
              <a:rPr lang="fa-IR" sz="2800" b="0" dirty="0" smtClean="0">
                <a:solidFill>
                  <a:srgbClr val="454545"/>
                </a:solidFill>
                <a:latin typeface=".SFUIText"/>
                <a:cs typeface="B Nazanin" panose="00000400000000000000" pitchFamily="2" charset="-78"/>
              </a:rPr>
              <a:t>■ در60 </a:t>
            </a:r>
            <a:r>
              <a:rPr lang="fa-IR" sz="2800" b="0" dirty="0">
                <a:solidFill>
                  <a:srgbClr val="454545"/>
                </a:solidFill>
                <a:latin typeface=".ArabicUIText-Regular"/>
                <a:cs typeface="B Nazanin" panose="00000400000000000000" pitchFamily="2" charset="-78"/>
              </a:rPr>
              <a:t>درصد</a:t>
            </a:r>
            <a:r>
              <a:rPr lang="fa-IR" sz="2800" b="0" dirty="0">
                <a:solidFill>
                  <a:srgbClr val="454545"/>
                </a:solidFill>
                <a:latin typeface=".SFUIText"/>
                <a:cs typeface="B Nazanin" panose="00000400000000000000" pitchFamily="2" charset="-78"/>
              </a:rPr>
              <a:t> </a:t>
            </a:r>
            <a:r>
              <a:rPr lang="fa-IR" sz="2800" b="0" dirty="0">
                <a:solidFill>
                  <a:srgbClr val="454545"/>
                </a:solidFill>
                <a:latin typeface=".ArabicUIText-Regular"/>
                <a:cs typeface="B Nazanin" panose="00000400000000000000" pitchFamily="2" charset="-78"/>
              </a:rPr>
              <a:t>سرطان</a:t>
            </a:r>
            <a:r>
              <a:rPr lang="fa-IR" sz="2800" b="0" dirty="0">
                <a:solidFill>
                  <a:srgbClr val="454545"/>
                </a:solidFill>
                <a:latin typeface=".SFUIText"/>
                <a:cs typeface="B Nazanin" panose="00000400000000000000" pitchFamily="2" charset="-78"/>
              </a:rPr>
              <a:t> </a:t>
            </a:r>
            <a:r>
              <a:rPr lang="fa-IR" sz="2800" dirty="0" smtClean="0">
                <a:solidFill>
                  <a:srgbClr val="454545"/>
                </a:solidFill>
                <a:latin typeface=".ArabicUIText-Regular"/>
                <a:cs typeface="B Nazanin" panose="00000400000000000000" pitchFamily="2" charset="-78"/>
              </a:rPr>
              <a:t>واژن و</a:t>
            </a:r>
            <a:r>
              <a:rPr lang="fa-IR" sz="2800" dirty="0" smtClean="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ضایعات</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پیش</a:t>
            </a:r>
            <a:r>
              <a:rPr lang="fa-IR" sz="2800" dirty="0">
                <a:solidFill>
                  <a:srgbClr val="454545"/>
                </a:solidFill>
                <a:latin typeface=".SFUIText"/>
                <a:cs typeface="B Nazanin" panose="00000400000000000000" pitchFamily="2" charset="-78"/>
              </a:rPr>
              <a:t> </a:t>
            </a:r>
            <a:r>
              <a:rPr lang="fa-IR" sz="2800" dirty="0">
                <a:solidFill>
                  <a:srgbClr val="454545"/>
                </a:solidFill>
                <a:latin typeface=".ArabicUIText-Regular"/>
                <a:cs typeface="B Nazanin" panose="00000400000000000000" pitchFamily="2" charset="-78"/>
              </a:rPr>
              <a:t>سرطانی</a:t>
            </a:r>
            <a:endParaRPr lang="en-US" sz="2800" dirty="0">
              <a:cs typeface="B Nazanin" panose="00000400000000000000" pitchFamily="2" charset="-78"/>
            </a:endParaRPr>
          </a:p>
          <a:p>
            <a:pPr algn="justLow" rtl="1"/>
            <a:r>
              <a:rPr lang="fa-IR" sz="2800" b="0" dirty="0" smtClean="0">
                <a:solidFill>
                  <a:srgbClr val="454545"/>
                </a:solidFill>
                <a:latin typeface=".SFUIText"/>
                <a:cs typeface="B Nazanin" panose="00000400000000000000" pitchFamily="2" charset="-78"/>
              </a:rPr>
              <a:t> </a:t>
            </a:r>
            <a:r>
              <a:rPr lang="en-US" sz="2800" b="0" dirty="0">
                <a:solidFill>
                  <a:srgbClr val="454545"/>
                </a:solidFill>
                <a:latin typeface=".SFUIText"/>
                <a:cs typeface="B Nazanin" panose="00000400000000000000" pitchFamily="2" charset="-78"/>
              </a:rPr>
              <a:t>HPV </a:t>
            </a:r>
            <a:r>
              <a:rPr lang="fa-IR" sz="2800" b="0" dirty="0" smtClean="0">
                <a:solidFill>
                  <a:srgbClr val="454545"/>
                </a:solidFill>
                <a:latin typeface=".ArabicUIText-Regular"/>
                <a:cs typeface="B Nazanin" panose="00000400000000000000" pitchFamily="2" charset="-78"/>
              </a:rPr>
              <a:t>مثبت </a:t>
            </a:r>
            <a:r>
              <a:rPr lang="fa-IR" sz="2800" dirty="0" smtClean="0">
                <a:solidFill>
                  <a:srgbClr val="454545"/>
                </a:solidFill>
                <a:latin typeface=".ArabicUIText-Regular"/>
                <a:cs typeface="B Nazanin" panose="00000400000000000000" pitchFamily="2" charset="-78"/>
              </a:rPr>
              <a:t>گزارش </a:t>
            </a:r>
            <a:r>
              <a:rPr lang="fa-IR" sz="2800" dirty="0">
                <a:solidFill>
                  <a:srgbClr val="454545"/>
                </a:solidFill>
                <a:latin typeface=".ArabicUIText-Regular"/>
                <a:cs typeface="B Nazanin" panose="00000400000000000000" pitchFamily="2" charset="-78"/>
              </a:rPr>
              <a:t>می شود</a:t>
            </a:r>
          </a:p>
          <a:p>
            <a:pPr algn="justLow" rtl="1"/>
            <a:endParaRPr lang="en-US" sz="3200" dirty="0"/>
          </a:p>
        </p:txBody>
      </p:sp>
    </p:spTree>
    <p:extLst>
      <p:ext uri="{BB962C8B-B14F-4D97-AF65-F5344CB8AC3E}">
        <p14:creationId xmlns:p14="http://schemas.microsoft.com/office/powerpoint/2010/main" val="41027010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776" y="1"/>
            <a:ext cx="8534400" cy="1023582"/>
          </a:xfrm>
        </p:spPr>
        <p:txBody>
          <a:bodyPr/>
          <a:lstStyle/>
          <a:p>
            <a:pPr algn="ctr"/>
            <a:r>
              <a:rPr lang="fa-IR" dirty="0" smtClean="0"/>
              <a:t>اختلالات اندوکرین</a:t>
            </a:r>
            <a:endParaRPr lang="fa-IR" dirty="0"/>
          </a:p>
        </p:txBody>
      </p:sp>
      <p:sp>
        <p:nvSpPr>
          <p:cNvPr id="3" name="Content Placeholder 2"/>
          <p:cNvSpPr>
            <a:spLocks noGrp="1"/>
          </p:cNvSpPr>
          <p:nvPr>
            <p:ph idx="1"/>
          </p:nvPr>
        </p:nvSpPr>
        <p:spPr>
          <a:xfrm>
            <a:off x="1352950" y="2335282"/>
            <a:ext cx="8992051" cy="3615267"/>
          </a:xfrm>
        </p:spPr>
        <p:txBody>
          <a:bodyPr>
            <a:noAutofit/>
          </a:bodyPr>
          <a:lstStyle/>
          <a:p>
            <a:pPr algn="r" rtl="1"/>
            <a:r>
              <a:rPr lang="fa-IR" sz="1600" dirty="0" smtClean="0"/>
              <a:t>اختلالات تیروئید :</a:t>
            </a:r>
          </a:p>
          <a:p>
            <a:pPr marL="514350" indent="-514350" algn="r" rtl="1">
              <a:buNone/>
            </a:pPr>
            <a:r>
              <a:rPr lang="fa-IR" sz="1600" dirty="0" smtClean="0"/>
              <a:t>هیپوتیروئیدی وهیپرتیروئیدی </a:t>
            </a:r>
          </a:p>
          <a:p>
            <a:pPr marL="514350" indent="-514350" algn="r" rtl="1">
              <a:buNone/>
            </a:pPr>
            <a:endParaRPr lang="fa-IR" sz="1600" dirty="0" smtClean="0"/>
          </a:p>
          <a:p>
            <a:pPr marL="514350" indent="-514350" algn="r" rtl="1">
              <a:buNone/>
            </a:pPr>
            <a:endParaRPr lang="fa-IR" sz="1600" dirty="0" smtClean="0"/>
          </a:p>
          <a:p>
            <a:pPr marL="514350" indent="-514350" algn="r" rtl="1">
              <a:buNone/>
            </a:pPr>
            <a:r>
              <a:rPr lang="fa-IR" sz="1600" dirty="0" smtClean="0"/>
              <a:t>درهیپوتیروئیدی منوراژی شایع است درحالیکه در </a:t>
            </a:r>
          </a:p>
          <a:p>
            <a:pPr marL="514350" indent="-514350" algn="r" rtl="1">
              <a:buNone/>
            </a:pPr>
            <a:r>
              <a:rPr lang="fa-IR" sz="1600" dirty="0" smtClean="0"/>
              <a:t>هیپرتیروئیدی اولیگومنوره و امنوره شایعتر است </a:t>
            </a:r>
          </a:p>
          <a:p>
            <a:pPr marL="514350" indent="-514350" algn="r" rtl="1">
              <a:buNone/>
            </a:pPr>
            <a:endParaRPr lang="fa-IR" sz="1600" dirty="0" smtClean="0"/>
          </a:p>
          <a:p>
            <a:pPr marL="514350" indent="-514350" algn="r" rtl="1">
              <a:buNone/>
            </a:pPr>
            <a:r>
              <a:rPr lang="fa-IR" sz="1600" dirty="0" smtClean="0"/>
              <a:t>اختلالات تیروئیدی را در موارد زیر اسکرین میکنند :</a:t>
            </a:r>
          </a:p>
          <a:p>
            <a:pPr marL="514350" indent="-514350" algn="r" rtl="1">
              <a:buFont typeface="+mj-lt"/>
              <a:buAutoNum type="arabicPeriod"/>
            </a:pPr>
            <a:r>
              <a:rPr lang="en-US" sz="1600" dirty="0" smtClean="0"/>
              <a:t>AUB </a:t>
            </a:r>
          </a:p>
          <a:p>
            <a:pPr marL="514350" indent="-514350" algn="r" rtl="1">
              <a:buFont typeface="+mj-lt"/>
              <a:buAutoNum type="arabicPeriod"/>
            </a:pPr>
            <a:r>
              <a:rPr lang="fa-IR" sz="1600" dirty="0" smtClean="0"/>
              <a:t>اندوه یا افسردگی پس از زایمان</a:t>
            </a:r>
          </a:p>
          <a:p>
            <a:pPr marL="514350" indent="-514350" algn="r" rtl="1">
              <a:buFont typeface="+mj-lt"/>
              <a:buAutoNum type="arabicPeriod"/>
            </a:pPr>
            <a:r>
              <a:rPr lang="fa-IR" sz="1600" dirty="0" smtClean="0"/>
              <a:t>سندروم قبل از قاعدگی </a:t>
            </a:r>
          </a:p>
          <a:p>
            <a:pPr marL="514350" indent="-514350" algn="r" rtl="1">
              <a:buFont typeface="+mj-lt"/>
              <a:buAutoNum type="arabicPeriod"/>
            </a:pPr>
            <a:r>
              <a:rPr lang="fa-IR" sz="1600" dirty="0" smtClean="0"/>
              <a:t>افسردگی</a:t>
            </a:r>
          </a:p>
          <a:p>
            <a:pPr marL="514350" indent="-514350" algn="r" rtl="1">
              <a:buFont typeface="+mj-lt"/>
              <a:buAutoNum type="arabicPeriod"/>
            </a:pPr>
            <a:endParaRPr lang="fa-IR" sz="1600" dirty="0"/>
          </a:p>
        </p:txBody>
      </p:sp>
    </p:spTree>
    <p:extLst>
      <p:ext uri="{BB962C8B-B14F-4D97-AF65-F5344CB8AC3E}">
        <p14:creationId xmlns:p14="http://schemas.microsoft.com/office/powerpoint/2010/main" val="3104118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دیابت قندی :دیابت میتواند با عدم تخمک گذاری –</a:t>
            </a:r>
          </a:p>
          <a:p>
            <a:pPr algn="r" rtl="1"/>
            <a:r>
              <a:rPr lang="fa-IR" dirty="0" smtClean="0"/>
              <a:t>چاقی –مقاومت به انسولین-وسطح بالای اندروژن </a:t>
            </a:r>
          </a:p>
          <a:p>
            <a:pPr algn="r" rtl="1"/>
            <a:r>
              <a:rPr lang="fa-IR" dirty="0" smtClean="0"/>
              <a:t>خون همراه باشد</a:t>
            </a:r>
          </a:p>
          <a:p>
            <a:pPr algn="r" rtl="1"/>
            <a:endParaRPr lang="fa-IR" dirty="0" smtClean="0"/>
          </a:p>
          <a:p>
            <a:pPr algn="r" rtl="1"/>
            <a:r>
              <a:rPr lang="fa-IR" dirty="0" smtClean="0"/>
              <a:t>اختلالات اندروژن :در زنان سنین باروری بسیار </a:t>
            </a:r>
          </a:p>
          <a:p>
            <a:pPr algn="r" rtl="1"/>
            <a:r>
              <a:rPr lang="fa-IR" dirty="0" smtClean="0"/>
              <a:t>بیماریهای قلبی عروقی همراه است باید به طور</a:t>
            </a:r>
          </a:p>
          <a:p>
            <a:pPr algn="r" rtl="1"/>
            <a:r>
              <a:rPr lang="fa-IR" dirty="0" smtClean="0"/>
              <a:t> سریع تشخیص داده شده ودرمان مناسب صورت </a:t>
            </a:r>
          </a:p>
          <a:p>
            <a:pPr algn="r" rtl="1"/>
            <a:r>
              <a:rPr lang="fa-IR" dirty="0" smtClean="0"/>
              <a:t>بگیرد</a:t>
            </a:r>
            <a:endParaRPr lang="fa-IR" dirty="0"/>
          </a:p>
        </p:txBody>
      </p:sp>
    </p:spTree>
    <p:extLst>
      <p:ext uri="{BB962C8B-B14F-4D97-AF65-F5344CB8AC3E}">
        <p14:creationId xmlns:p14="http://schemas.microsoft.com/office/powerpoint/2010/main" val="15136405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522" y="242879"/>
            <a:ext cx="8534400" cy="1507067"/>
          </a:xfrm>
        </p:spPr>
        <p:txBody>
          <a:bodyPr/>
          <a:lstStyle/>
          <a:p>
            <a:pPr algn="ctr"/>
            <a:r>
              <a:rPr lang="fa-IR" dirty="0" smtClean="0"/>
              <a:t>لیومیوم ها </a:t>
            </a:r>
            <a:endParaRPr lang="fa-IR" dirty="0"/>
          </a:p>
        </p:txBody>
      </p:sp>
      <p:sp>
        <p:nvSpPr>
          <p:cNvPr id="3" name="Content Placeholder 2"/>
          <p:cNvSpPr>
            <a:spLocks noGrp="1"/>
          </p:cNvSpPr>
          <p:nvPr>
            <p:ph idx="1"/>
          </p:nvPr>
        </p:nvSpPr>
        <p:spPr>
          <a:xfrm>
            <a:off x="1816976" y="1939496"/>
            <a:ext cx="8534400" cy="3615267"/>
          </a:xfrm>
        </p:spPr>
        <p:txBody>
          <a:bodyPr>
            <a:normAutofit fontScale="92500" lnSpcReduction="20000"/>
          </a:bodyPr>
          <a:lstStyle/>
          <a:p>
            <a:pPr algn="r" rtl="1"/>
            <a:r>
              <a:rPr lang="fa-IR" dirty="0" smtClean="0"/>
              <a:t>لیومیوم های رحمی در نصف زنان بالای 35 سال رخ میدهد واکثر این زنان بدون علامت هستند </a:t>
            </a:r>
          </a:p>
          <a:p>
            <a:pPr algn="r" rtl="1"/>
            <a:endParaRPr lang="fa-IR" dirty="0" smtClean="0"/>
          </a:p>
          <a:p>
            <a:pPr algn="r" rtl="1"/>
            <a:r>
              <a:rPr lang="fa-IR" dirty="0" smtClean="0"/>
              <a:t>مکانیسم </a:t>
            </a:r>
            <a:r>
              <a:rPr lang="en-US" dirty="0" smtClean="0"/>
              <a:t>AUB</a:t>
            </a:r>
            <a:r>
              <a:rPr lang="fa-IR" dirty="0" smtClean="0"/>
              <a:t>در لیومیوم به خوبی شناخته نشده است اما تئوریهای زیر ثابت شده است :</a:t>
            </a:r>
          </a:p>
          <a:p>
            <a:pPr algn="r" rtl="1"/>
            <a:endParaRPr lang="fa-IR" dirty="0" smtClean="0"/>
          </a:p>
          <a:p>
            <a:pPr marL="514350" indent="-514350" algn="r" rtl="1">
              <a:buFont typeface="+mj-lt"/>
              <a:buAutoNum type="arabicPeriod"/>
            </a:pPr>
            <a:r>
              <a:rPr lang="fa-IR" dirty="0" smtClean="0"/>
              <a:t>ایجاد زخم روی یک لیومیوم ساب موکوس </a:t>
            </a:r>
          </a:p>
          <a:p>
            <a:pPr marL="514350" indent="-514350" algn="r" rtl="1">
              <a:buFont typeface="+mj-lt"/>
              <a:buAutoNum type="arabicPeriod"/>
            </a:pPr>
            <a:r>
              <a:rPr lang="fa-IR" dirty="0" smtClean="0"/>
              <a:t>عدم تخمک گذاری </a:t>
            </a:r>
          </a:p>
          <a:p>
            <a:pPr marL="514350" indent="-514350" algn="r" rtl="1">
              <a:buFont typeface="+mj-lt"/>
              <a:buAutoNum type="arabicPeriod"/>
            </a:pPr>
            <a:r>
              <a:rPr lang="fa-IR" dirty="0" smtClean="0"/>
              <a:t>افزایش سطح اندومتر </a:t>
            </a:r>
          </a:p>
          <a:p>
            <a:pPr marL="514350" indent="-514350" algn="r" rtl="1">
              <a:buFont typeface="+mj-lt"/>
              <a:buAutoNum type="arabicPeriod"/>
            </a:pPr>
            <a:r>
              <a:rPr lang="fa-IR" dirty="0" smtClean="0"/>
              <a:t>کمپرسیون شبکه های وریدی میومتر واندومتر نزدیک تومور</a:t>
            </a:r>
            <a:endParaRPr lang="fa-IR" dirty="0"/>
          </a:p>
        </p:txBody>
      </p:sp>
    </p:spTree>
    <p:extLst>
      <p:ext uri="{BB962C8B-B14F-4D97-AF65-F5344CB8AC3E}">
        <p14:creationId xmlns:p14="http://schemas.microsoft.com/office/powerpoint/2010/main" val="4263019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328" y="406651"/>
            <a:ext cx="8534400" cy="1507067"/>
          </a:xfrm>
        </p:spPr>
        <p:txBody>
          <a:bodyPr/>
          <a:lstStyle/>
          <a:p>
            <a:pPr algn="ctr"/>
            <a:r>
              <a:rPr lang="fa-IR" dirty="0" smtClean="0"/>
              <a:t>ضایعات سرویکس </a:t>
            </a:r>
            <a:endParaRPr lang="fa-IR" dirty="0"/>
          </a:p>
        </p:txBody>
      </p:sp>
      <p:sp>
        <p:nvSpPr>
          <p:cNvPr id="3" name="Content Placeholder 2"/>
          <p:cNvSpPr>
            <a:spLocks noGrp="1"/>
          </p:cNvSpPr>
          <p:nvPr>
            <p:ph idx="1"/>
          </p:nvPr>
        </p:nvSpPr>
        <p:spPr>
          <a:xfrm>
            <a:off x="1953454" y="2105167"/>
            <a:ext cx="8534400" cy="3615267"/>
          </a:xfrm>
        </p:spPr>
        <p:txBody>
          <a:bodyPr/>
          <a:lstStyle/>
          <a:p>
            <a:pPr algn="r" rtl="1"/>
            <a:r>
              <a:rPr lang="fa-IR" dirty="0" smtClean="0"/>
              <a:t>ضایعات سرویکس به طور عمده خونریزی بین قاعدگی یا خونریزی بعد از نزدیکی ایجاد میکنند  </a:t>
            </a:r>
          </a:p>
          <a:p>
            <a:pPr marL="514350" indent="-514350" algn="r" rtl="1"/>
            <a:r>
              <a:rPr lang="fa-IR" dirty="0" smtClean="0"/>
              <a:t>مهمترین ضایعات سرویکال :</a:t>
            </a:r>
          </a:p>
          <a:p>
            <a:pPr marL="514350" indent="-514350" algn="r" rtl="1">
              <a:buFont typeface="+mj-lt"/>
              <a:buAutoNum type="arabicPeriod"/>
            </a:pPr>
            <a:r>
              <a:rPr lang="fa-IR" dirty="0" smtClean="0"/>
              <a:t>پولیپهای اندوسرویکال </a:t>
            </a:r>
          </a:p>
          <a:p>
            <a:pPr marL="514350" indent="-514350" algn="r" rtl="1">
              <a:buFont typeface="+mj-lt"/>
              <a:buAutoNum type="arabicPeriod"/>
            </a:pPr>
            <a:r>
              <a:rPr lang="fa-IR" dirty="0" smtClean="0"/>
              <a:t>ضایعات عفونی سرویکس مثل کوندیلوما زخمهای ناشی از </a:t>
            </a:r>
            <a:r>
              <a:rPr lang="en-US" dirty="0" smtClean="0"/>
              <a:t>HSV</a:t>
            </a:r>
            <a:endParaRPr lang="fa-IR" dirty="0" smtClean="0"/>
          </a:p>
          <a:p>
            <a:pPr marL="514350" indent="-514350" algn="r" rtl="1">
              <a:buFont typeface="+mj-lt"/>
              <a:buAutoNum type="arabicPeriod"/>
            </a:pPr>
            <a:r>
              <a:rPr lang="fa-IR" dirty="0" smtClean="0"/>
              <a:t>سرویسیت ها به خصوص سرویسیت کلامیدیایی </a:t>
            </a:r>
          </a:p>
          <a:p>
            <a:pPr marL="514350" indent="-514350" algn="r" rtl="1">
              <a:buFont typeface="+mj-lt"/>
              <a:buAutoNum type="arabicPeriod"/>
            </a:pPr>
            <a:r>
              <a:rPr lang="fa-IR" dirty="0" smtClean="0"/>
              <a:t>کیستهای نابوتین </a:t>
            </a:r>
          </a:p>
          <a:p>
            <a:pPr marL="514350" indent="-514350" algn="r" rtl="1">
              <a:buFont typeface="+mj-lt"/>
              <a:buAutoNum type="arabicPeriod"/>
            </a:pPr>
            <a:r>
              <a:rPr lang="en-US" dirty="0" smtClean="0"/>
              <a:t>EVERSION</a:t>
            </a:r>
            <a:r>
              <a:rPr lang="fa-IR" dirty="0" smtClean="0"/>
              <a:t>سرویکس</a:t>
            </a:r>
            <a:endParaRPr lang="fa-IR" dirty="0"/>
          </a:p>
        </p:txBody>
      </p:sp>
    </p:spTree>
    <p:extLst>
      <p:ext uri="{BB962C8B-B14F-4D97-AF65-F5344CB8AC3E}">
        <p14:creationId xmlns:p14="http://schemas.microsoft.com/office/powerpoint/2010/main" val="29901709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227" y="106400"/>
            <a:ext cx="8534400" cy="1507067"/>
          </a:xfrm>
        </p:spPr>
        <p:txBody>
          <a:bodyPr/>
          <a:lstStyle/>
          <a:p>
            <a:pPr algn="ctr"/>
            <a:r>
              <a:rPr lang="fa-IR" dirty="0" smtClean="0"/>
              <a:t>علل هماتولوژیک </a:t>
            </a:r>
            <a:endParaRPr lang="fa-IR" dirty="0"/>
          </a:p>
        </p:txBody>
      </p:sp>
      <p:sp>
        <p:nvSpPr>
          <p:cNvPr id="3" name="Content Placeholder 2"/>
          <p:cNvSpPr>
            <a:spLocks noGrp="1"/>
          </p:cNvSpPr>
          <p:nvPr>
            <p:ph idx="1"/>
          </p:nvPr>
        </p:nvSpPr>
        <p:spPr>
          <a:xfrm>
            <a:off x="2390183" y="1845860"/>
            <a:ext cx="8534400" cy="3615267"/>
          </a:xfrm>
        </p:spPr>
        <p:txBody>
          <a:bodyPr/>
          <a:lstStyle/>
          <a:p>
            <a:pPr algn="r" rtl="1"/>
            <a:r>
              <a:rPr lang="en-US" dirty="0" smtClean="0"/>
              <a:t>AUB </a:t>
            </a:r>
            <a:r>
              <a:rPr lang="fa-IR" dirty="0" smtClean="0"/>
              <a:t>های شدید بایدذهن پزشک را معطوف به علل هماتولوژیک نماید:</a:t>
            </a:r>
          </a:p>
          <a:p>
            <a:pPr algn="r" rtl="1"/>
            <a:endParaRPr lang="fa-IR" dirty="0" smtClean="0"/>
          </a:p>
          <a:p>
            <a:pPr algn="r" rtl="1"/>
            <a:r>
              <a:rPr lang="fa-IR" dirty="0" smtClean="0"/>
              <a:t>اختلالات انعقادی مثل فون</a:t>
            </a:r>
            <a:r>
              <a:rPr lang="en-US" dirty="0" smtClean="0"/>
              <a:t> </a:t>
            </a:r>
            <a:r>
              <a:rPr lang="fa-IR" dirty="0" smtClean="0"/>
              <a:t>ویلبراند </a:t>
            </a:r>
          </a:p>
          <a:p>
            <a:pPr algn="r" rtl="1"/>
            <a:endParaRPr lang="fa-IR" dirty="0" smtClean="0"/>
          </a:p>
          <a:p>
            <a:pPr algn="r" rtl="1"/>
            <a:r>
              <a:rPr lang="fa-IR" dirty="0" smtClean="0"/>
              <a:t>بدخیمی های خونی مثل لوسمی ها </a:t>
            </a:r>
          </a:p>
          <a:p>
            <a:pPr algn="r" rtl="1"/>
            <a:endParaRPr lang="fa-IR" dirty="0" smtClean="0"/>
          </a:p>
          <a:p>
            <a:pPr algn="r" rtl="1"/>
            <a:r>
              <a:rPr lang="fa-IR" dirty="0" smtClean="0"/>
              <a:t>اختلالات پلاکت مثل ترومبو سیتوپنی </a:t>
            </a:r>
          </a:p>
          <a:p>
            <a:pPr algn="r" rtl="1"/>
            <a:endParaRPr lang="fa-IR" dirty="0"/>
          </a:p>
        </p:txBody>
      </p:sp>
    </p:spTree>
    <p:extLst>
      <p:ext uri="{BB962C8B-B14F-4D97-AF65-F5344CB8AC3E}">
        <p14:creationId xmlns:p14="http://schemas.microsoft.com/office/powerpoint/2010/main" val="13079670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568" y="601006"/>
            <a:ext cx="8534400" cy="1507067"/>
          </a:xfrm>
        </p:spPr>
        <p:txBody>
          <a:bodyPr/>
          <a:lstStyle/>
          <a:p>
            <a:pPr algn="ctr"/>
            <a:r>
              <a:rPr lang="fa-IR" dirty="0" smtClean="0"/>
              <a:t>علل عفونی </a:t>
            </a:r>
            <a:endParaRPr lang="fa-IR" dirty="0"/>
          </a:p>
        </p:txBody>
      </p:sp>
      <p:sp>
        <p:nvSpPr>
          <p:cNvPr id="3" name="Content Placeholder 2"/>
          <p:cNvSpPr>
            <a:spLocks noGrp="1"/>
          </p:cNvSpPr>
          <p:nvPr>
            <p:ph idx="1"/>
          </p:nvPr>
        </p:nvSpPr>
        <p:spPr>
          <a:xfrm>
            <a:off x="1639555" y="2268940"/>
            <a:ext cx="8534400" cy="3615267"/>
          </a:xfrm>
        </p:spPr>
        <p:txBody>
          <a:bodyPr/>
          <a:lstStyle/>
          <a:p>
            <a:pPr algn="r" rtl="1"/>
            <a:r>
              <a:rPr lang="fa-IR" dirty="0" smtClean="0"/>
              <a:t>سرویسیت ها به خصوص سرویسیت کلامیدیایی</a:t>
            </a:r>
          </a:p>
          <a:p>
            <a:pPr algn="r" rtl="1"/>
            <a:endParaRPr lang="fa-IR" dirty="0" smtClean="0"/>
          </a:p>
          <a:p>
            <a:pPr algn="r" rtl="1"/>
            <a:endParaRPr lang="fa-IR" dirty="0" smtClean="0"/>
          </a:p>
          <a:p>
            <a:pPr algn="r" rtl="1"/>
            <a:endParaRPr lang="fa-IR" dirty="0" smtClean="0"/>
          </a:p>
          <a:p>
            <a:pPr algn="r" rtl="1"/>
            <a:r>
              <a:rPr lang="fa-IR" dirty="0" smtClean="0"/>
              <a:t>اندومتریت و</a:t>
            </a:r>
            <a:r>
              <a:rPr lang="en-US" dirty="0" smtClean="0"/>
              <a:t>PID</a:t>
            </a:r>
            <a:endParaRPr lang="fa-IR" dirty="0" smtClean="0"/>
          </a:p>
        </p:txBody>
      </p:sp>
    </p:spTree>
    <p:extLst>
      <p:ext uri="{BB962C8B-B14F-4D97-AF65-F5344CB8AC3E}">
        <p14:creationId xmlns:p14="http://schemas.microsoft.com/office/powerpoint/2010/main" val="3751990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988" y="420299"/>
            <a:ext cx="8534400" cy="1507067"/>
          </a:xfrm>
        </p:spPr>
        <p:txBody>
          <a:bodyPr/>
          <a:lstStyle/>
          <a:p>
            <a:pPr algn="ctr"/>
            <a:r>
              <a:rPr lang="fa-IR" dirty="0" smtClean="0"/>
              <a:t>نئوپلازیها </a:t>
            </a:r>
            <a:endParaRPr lang="fa-IR" dirty="0"/>
          </a:p>
        </p:txBody>
      </p:sp>
      <p:sp>
        <p:nvSpPr>
          <p:cNvPr id="3" name="Content Placeholder 2"/>
          <p:cNvSpPr>
            <a:spLocks noGrp="1"/>
          </p:cNvSpPr>
          <p:nvPr>
            <p:ph idx="1"/>
          </p:nvPr>
        </p:nvSpPr>
        <p:spPr>
          <a:xfrm>
            <a:off x="1926158" y="2118815"/>
            <a:ext cx="8534400" cy="3615267"/>
          </a:xfrm>
        </p:spPr>
        <p:txBody>
          <a:bodyPr/>
          <a:lstStyle/>
          <a:p>
            <a:pPr algn="r" rtl="1"/>
            <a:r>
              <a:rPr lang="fa-IR" dirty="0" smtClean="0"/>
              <a:t>کانسر سرویکس </a:t>
            </a:r>
          </a:p>
          <a:p>
            <a:pPr algn="r" rtl="1"/>
            <a:endParaRPr lang="fa-IR" dirty="0" smtClean="0"/>
          </a:p>
          <a:p>
            <a:pPr algn="r" rtl="1"/>
            <a:r>
              <a:rPr lang="fa-IR" dirty="0" smtClean="0"/>
              <a:t>هیپرپلازی اندومتر </a:t>
            </a:r>
          </a:p>
          <a:p>
            <a:pPr algn="r" rtl="1"/>
            <a:endParaRPr lang="fa-IR" dirty="0" smtClean="0"/>
          </a:p>
          <a:p>
            <a:pPr algn="r" rtl="1"/>
            <a:r>
              <a:rPr lang="fa-IR" dirty="0" smtClean="0"/>
              <a:t>کارسینومای اندومتر </a:t>
            </a:r>
          </a:p>
          <a:p>
            <a:pPr algn="r" rtl="1"/>
            <a:endParaRPr lang="fa-IR" dirty="0" smtClean="0"/>
          </a:p>
          <a:p>
            <a:pPr algn="r" rtl="1"/>
            <a:r>
              <a:rPr lang="fa-IR" dirty="0" smtClean="0"/>
              <a:t>نئوپلازی واژن </a:t>
            </a:r>
          </a:p>
          <a:p>
            <a:pPr algn="r" rtl="1"/>
            <a:endParaRPr lang="fa-IR" dirty="0"/>
          </a:p>
        </p:txBody>
      </p:sp>
    </p:spTree>
    <p:extLst>
      <p:ext uri="{BB962C8B-B14F-4D97-AF65-F5344CB8AC3E}">
        <p14:creationId xmlns:p14="http://schemas.microsoft.com/office/powerpoint/2010/main" val="3098431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3580" y="1067937"/>
            <a:ext cx="8534400" cy="3615267"/>
          </a:xfrm>
        </p:spPr>
        <p:txBody>
          <a:bodyPr>
            <a:normAutofit lnSpcReduction="10000"/>
          </a:bodyPr>
          <a:lstStyle/>
          <a:p>
            <a:pPr algn="r" rtl="1"/>
            <a:r>
              <a:rPr lang="fa-IR" dirty="0" smtClean="0"/>
              <a:t>مهمترین تشخیص های افتراقی خونریزی پس از نزدیکی درسنین پس از باروری :</a:t>
            </a:r>
          </a:p>
          <a:p>
            <a:pPr algn="r" rtl="1"/>
            <a:endParaRPr lang="fa-IR" dirty="0" smtClean="0"/>
          </a:p>
          <a:p>
            <a:pPr algn="r" rtl="1"/>
            <a:r>
              <a:rPr lang="fa-IR" dirty="0" smtClean="0"/>
              <a:t>سرویسیت</a:t>
            </a:r>
          </a:p>
          <a:p>
            <a:pPr algn="r" rtl="1"/>
            <a:r>
              <a:rPr lang="fa-IR" dirty="0" smtClean="0"/>
              <a:t>کانسر سرویکس </a:t>
            </a:r>
          </a:p>
          <a:p>
            <a:pPr algn="r" rtl="1"/>
            <a:endParaRPr lang="fa-IR" dirty="0" smtClean="0"/>
          </a:p>
          <a:p>
            <a:pPr algn="r" rtl="1"/>
            <a:endParaRPr lang="fa-IR" dirty="0" smtClean="0"/>
          </a:p>
          <a:p>
            <a:pPr algn="r" rtl="1"/>
            <a:r>
              <a:rPr lang="fa-IR" dirty="0" smtClean="0"/>
              <a:t>خونریزی پس از نزدیکی در سنین باروری باید ناشی از کانسر سرویکس تلقی شود مگر اینکه خلافش ثابت شود </a:t>
            </a:r>
            <a:endParaRPr lang="fa-IR" dirty="0"/>
          </a:p>
        </p:txBody>
      </p:sp>
    </p:spTree>
    <p:extLst>
      <p:ext uri="{BB962C8B-B14F-4D97-AF65-F5344CB8AC3E}">
        <p14:creationId xmlns:p14="http://schemas.microsoft.com/office/powerpoint/2010/main" val="18905443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18558"/>
            <a:ext cx="8534400" cy="1507067"/>
          </a:xfrm>
        </p:spPr>
        <p:txBody>
          <a:bodyPr/>
          <a:lstStyle/>
          <a:p>
            <a:pPr algn="ctr"/>
            <a:r>
              <a:rPr lang="fa-IR" dirty="0" smtClean="0"/>
              <a:t>رفرنس ها</a:t>
            </a:r>
            <a:endParaRPr lang="en-US" dirty="0"/>
          </a:p>
        </p:txBody>
      </p:sp>
      <p:sp>
        <p:nvSpPr>
          <p:cNvPr id="3" name="Content Placeholder 2"/>
          <p:cNvSpPr>
            <a:spLocks noGrp="1"/>
          </p:cNvSpPr>
          <p:nvPr>
            <p:ph idx="1"/>
          </p:nvPr>
        </p:nvSpPr>
        <p:spPr>
          <a:xfrm>
            <a:off x="838200" y="1825625"/>
            <a:ext cx="10515600" cy="2951091"/>
          </a:xfrm>
        </p:spPr>
        <p:txBody>
          <a:bodyPr/>
          <a:lstStyle/>
          <a:p>
            <a:pPr algn="r" rtl="1"/>
            <a:r>
              <a:rPr lang="fa-IR" dirty="0" smtClean="0"/>
              <a:t>کتاب بیماریهای زنان برک و نواک 2016</a:t>
            </a:r>
          </a:p>
          <a:p>
            <a:pPr algn="r" rtl="1"/>
            <a:r>
              <a:rPr lang="en-US" dirty="0" smtClean="0"/>
              <a:t> </a:t>
            </a:r>
            <a:r>
              <a:rPr lang="fa-IR" dirty="0" smtClean="0"/>
              <a:t> سایت</a:t>
            </a:r>
            <a:r>
              <a:rPr lang="en-US" dirty="0" err="1" smtClean="0"/>
              <a:t>Uptodate</a:t>
            </a:r>
            <a:endParaRPr lang="fa-IR" dirty="0" smtClean="0"/>
          </a:p>
          <a:p>
            <a:pPr algn="r" rtl="1"/>
            <a:r>
              <a:rPr lang="fa-IR" dirty="0" smtClean="0"/>
              <a:t>کتاب بیماری های زنان دنفورث</a:t>
            </a:r>
          </a:p>
          <a:p>
            <a:pPr algn="r" rtl="1"/>
            <a:r>
              <a:rPr lang="fa-IR" dirty="0" smtClean="0"/>
              <a:t>گایدلاین سازمان بهداشت جهانی برای پیگیری سیتولوژی سرویکس</a:t>
            </a:r>
          </a:p>
          <a:p>
            <a:pPr algn="r" rtl="1"/>
            <a:r>
              <a:rPr lang="fa-IR" dirty="0"/>
              <a:t>گایدلاین </a:t>
            </a:r>
            <a:r>
              <a:rPr lang="fa-IR" dirty="0" smtClean="0"/>
              <a:t>انجمن کولپوسکوپی برای </a:t>
            </a:r>
            <a:r>
              <a:rPr lang="fa-IR" dirty="0"/>
              <a:t>پیگیری سیتولوژی سرویکس</a:t>
            </a:r>
          </a:p>
          <a:p>
            <a:endParaRPr lang="en-US" dirty="0"/>
          </a:p>
        </p:txBody>
      </p:sp>
    </p:spTree>
    <p:extLst>
      <p:ext uri="{BB962C8B-B14F-4D97-AF65-F5344CB8AC3E}">
        <p14:creationId xmlns:p14="http://schemas.microsoft.com/office/powerpoint/2010/main" val="322027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D9B274-9FE1-714D-A718-740F7B0FF1FA}"/>
              </a:ext>
            </a:extLst>
          </p:cNvPr>
          <p:cNvSpPr txBox="1"/>
          <p:nvPr/>
        </p:nvSpPr>
        <p:spPr>
          <a:xfrm>
            <a:off x="758568" y="1356322"/>
            <a:ext cx="10674864" cy="3108543"/>
          </a:xfrm>
          <a:prstGeom prst="rect">
            <a:avLst/>
          </a:prstGeom>
          <a:noFill/>
        </p:spPr>
        <p:txBody>
          <a:bodyPr wrap="square">
            <a:spAutoFit/>
          </a:bodyPr>
          <a:lstStyle/>
          <a:p>
            <a:pPr marL="342900" indent="-342900" algn="justLow" rtl="1">
              <a:buFont typeface="Arial" panose="020B0604020202020204" pitchFamily="34" charset="0"/>
              <a:buChar char="•"/>
            </a:pPr>
            <a:r>
              <a:rPr lang="fa-IR" sz="2800" b="1" dirty="0">
                <a:solidFill>
                  <a:srgbClr val="454545"/>
                </a:solidFill>
                <a:latin typeface=".ArabicUIDisplay-Bold"/>
              </a:rPr>
              <a:t>بیماری</a:t>
            </a:r>
            <a:r>
              <a:rPr lang="fa-IR" sz="2800" b="1" dirty="0">
                <a:solidFill>
                  <a:srgbClr val="454545"/>
                </a:solidFill>
                <a:latin typeface=".SFUIDisplay-Bold"/>
              </a:rPr>
              <a:t> </a:t>
            </a:r>
            <a:r>
              <a:rPr lang="fa-IR" sz="2800" b="1" dirty="0">
                <a:solidFill>
                  <a:srgbClr val="454545"/>
                </a:solidFill>
                <a:latin typeface=".ArabicUIDisplay-Bold"/>
              </a:rPr>
              <a:t>مرتبط</a:t>
            </a:r>
            <a:r>
              <a:rPr lang="fa-IR" sz="2800" b="1" dirty="0">
                <a:solidFill>
                  <a:srgbClr val="454545"/>
                </a:solidFill>
                <a:latin typeface=".SFUIDisplay-Bold"/>
              </a:rPr>
              <a:t> </a:t>
            </a:r>
            <a:r>
              <a:rPr lang="fa-IR" sz="2800" b="1" dirty="0">
                <a:solidFill>
                  <a:srgbClr val="454545"/>
                </a:solidFill>
                <a:latin typeface=".ArabicUIDisplay-Bold"/>
              </a:rPr>
              <a:t>با</a:t>
            </a:r>
            <a:r>
              <a:rPr lang="fa-IR" sz="2800" b="1" dirty="0">
                <a:solidFill>
                  <a:srgbClr val="454545"/>
                </a:solidFill>
                <a:latin typeface=".SFUIDisplay-Bold"/>
              </a:rPr>
              <a:t> </a:t>
            </a:r>
            <a:r>
              <a:rPr lang="en-US" sz="2800" b="1" dirty="0">
                <a:solidFill>
                  <a:srgbClr val="454545"/>
                </a:solidFill>
                <a:latin typeface=".SFUIDisplay-Bold"/>
              </a:rPr>
              <a:t>HPV </a:t>
            </a:r>
            <a:r>
              <a:rPr lang="fa-IR" sz="2800" b="1" dirty="0">
                <a:solidFill>
                  <a:srgbClr val="454545"/>
                </a:solidFill>
                <a:latin typeface=".ArabicUIDisplay-Bold"/>
              </a:rPr>
              <a:t>در</a:t>
            </a:r>
            <a:r>
              <a:rPr lang="fa-IR" sz="2800" b="1" dirty="0">
                <a:solidFill>
                  <a:srgbClr val="454545"/>
                </a:solidFill>
                <a:latin typeface=".SFUIDisplay-Bold"/>
              </a:rPr>
              <a:t> </a:t>
            </a:r>
            <a:r>
              <a:rPr lang="fa-IR" sz="2800" b="1" dirty="0">
                <a:solidFill>
                  <a:srgbClr val="454545"/>
                </a:solidFill>
                <a:latin typeface=".ArabicUIDisplay-Bold"/>
              </a:rPr>
              <a:t>زنان</a:t>
            </a:r>
            <a:r>
              <a:rPr lang="fa-IR" sz="2800" b="1" dirty="0">
                <a:solidFill>
                  <a:srgbClr val="454545"/>
                </a:solidFill>
                <a:latin typeface=".SFUIDisplay-Bold"/>
              </a:rPr>
              <a:t> </a:t>
            </a:r>
            <a:r>
              <a:rPr lang="fa-IR" sz="2800" b="1" dirty="0">
                <a:solidFill>
                  <a:srgbClr val="454545"/>
                </a:solidFill>
                <a:latin typeface=".ArabicUIDisplay-Bold"/>
              </a:rPr>
              <a:t>و</a:t>
            </a:r>
            <a:r>
              <a:rPr lang="fa-IR" sz="2800" b="1" dirty="0">
                <a:solidFill>
                  <a:srgbClr val="454545"/>
                </a:solidFill>
                <a:latin typeface=".SFUIDisplay-Bold"/>
              </a:rPr>
              <a:t> </a:t>
            </a:r>
            <a:r>
              <a:rPr lang="fa-IR" sz="2800" b="1" dirty="0">
                <a:solidFill>
                  <a:srgbClr val="454545"/>
                </a:solidFill>
                <a:latin typeface=".ArabicUIDisplay-Bold"/>
              </a:rPr>
              <a:t>مردان</a:t>
            </a:r>
            <a:endParaRPr lang="fa-IR" sz="2800" b="1" dirty="0">
              <a:solidFill>
                <a:srgbClr val="454545"/>
              </a:solidFill>
              <a:latin typeface=".SFUIDisplay-Bold"/>
            </a:endParaRPr>
          </a:p>
          <a:p>
            <a:pPr marL="342900" indent="-342900" algn="justLow" rtl="1">
              <a:buFont typeface="Arial" panose="020B0604020202020204" pitchFamily="34" charset="0"/>
              <a:buChar char="•"/>
            </a:pPr>
            <a:r>
              <a:rPr lang="fa-IR" sz="2800" b="1" dirty="0">
                <a:solidFill>
                  <a:srgbClr val="454545"/>
                </a:solidFill>
                <a:latin typeface=".SFUIDisplay-Bold"/>
              </a:rPr>
              <a:t> </a:t>
            </a:r>
            <a:r>
              <a:rPr lang="fa-IR" sz="2800" b="1" dirty="0" smtClean="0">
                <a:solidFill>
                  <a:srgbClr val="454545"/>
                </a:solidFill>
                <a:latin typeface=".SFUIDisplay-Bold"/>
              </a:rPr>
              <a:t>. </a:t>
            </a:r>
            <a:r>
              <a:rPr lang="fa-IR" sz="2800" b="1" dirty="0">
                <a:solidFill>
                  <a:srgbClr val="454545"/>
                </a:solidFill>
                <a:latin typeface=".ArabicUIDisplay-Bold"/>
              </a:rPr>
              <a:t>زگیل</a:t>
            </a:r>
            <a:r>
              <a:rPr lang="fa-IR" sz="2800" b="1" dirty="0">
                <a:solidFill>
                  <a:srgbClr val="454545"/>
                </a:solidFill>
                <a:latin typeface=".SFUIDisplay-Bold"/>
              </a:rPr>
              <a:t> </a:t>
            </a:r>
            <a:r>
              <a:rPr lang="fa-IR" sz="2800" b="1" dirty="0">
                <a:solidFill>
                  <a:srgbClr val="454545"/>
                </a:solidFill>
                <a:latin typeface=".ArabicUIDisplay-Bold"/>
              </a:rPr>
              <a:t>های</a:t>
            </a:r>
            <a:r>
              <a:rPr lang="fa-IR" sz="2800" b="1" dirty="0">
                <a:solidFill>
                  <a:srgbClr val="454545"/>
                </a:solidFill>
                <a:latin typeface=".SFUIDisplay-Bold"/>
              </a:rPr>
              <a:t> </a:t>
            </a:r>
            <a:endParaRPr lang="fa-IR" sz="2800" b="1" dirty="0" smtClean="0">
              <a:solidFill>
                <a:srgbClr val="454545"/>
              </a:solidFill>
              <a:latin typeface=".SFUIDisplay-Bold"/>
            </a:endParaRPr>
          </a:p>
          <a:p>
            <a:pPr marL="342900" indent="-342900" algn="justLow" rtl="1">
              <a:buFont typeface="Arial" panose="020B0604020202020204" pitchFamily="34" charset="0"/>
              <a:buChar char="•"/>
            </a:pPr>
            <a:endParaRPr lang="fa-IR" sz="2800" b="1" dirty="0">
              <a:solidFill>
                <a:srgbClr val="454545"/>
              </a:solidFill>
              <a:latin typeface=".SFUIDisplay-Bold"/>
            </a:endParaRPr>
          </a:p>
          <a:p>
            <a:pPr marL="342900" indent="-342900" algn="justLow" rtl="1">
              <a:buFont typeface="Arial" panose="020B0604020202020204" pitchFamily="34" charset="0"/>
              <a:buChar char="•"/>
            </a:pPr>
            <a:r>
              <a:rPr lang="fa-IR" sz="2800" dirty="0" smtClean="0">
                <a:solidFill>
                  <a:srgbClr val="454545"/>
                </a:solidFill>
                <a:latin typeface=".ArabicUIText-Regular"/>
              </a:rPr>
              <a:t>انواع</a:t>
            </a:r>
            <a:r>
              <a:rPr lang="fa-IR" sz="2800" b="0" dirty="0" smtClean="0">
                <a:solidFill>
                  <a:srgbClr val="454545"/>
                </a:solidFill>
                <a:latin typeface=".SFUIText"/>
              </a:rPr>
              <a:t> </a:t>
            </a:r>
            <a:r>
              <a:rPr lang="en-US" sz="2800" b="0" dirty="0">
                <a:solidFill>
                  <a:srgbClr val="454545"/>
                </a:solidFill>
                <a:latin typeface=".SFUIText"/>
              </a:rPr>
              <a:t>HPV 6 </a:t>
            </a:r>
            <a:r>
              <a:rPr lang="en-US" sz="2800" b="0" dirty="0">
                <a:solidFill>
                  <a:srgbClr val="454545"/>
                </a:solidFill>
                <a:latin typeface=".ArabicUIText-Regular"/>
              </a:rPr>
              <a:t>،</a:t>
            </a:r>
            <a:r>
              <a:rPr lang="en-US" sz="2800" b="0" dirty="0">
                <a:solidFill>
                  <a:srgbClr val="454545"/>
                </a:solidFill>
                <a:latin typeface=".SFUIText"/>
              </a:rPr>
              <a:t>11 </a:t>
            </a:r>
            <a:r>
              <a:rPr lang="fa-IR" sz="2800" b="0" dirty="0">
                <a:solidFill>
                  <a:srgbClr val="454545"/>
                </a:solidFill>
                <a:latin typeface=".ArabicUIText-Regular"/>
              </a:rPr>
              <a:t>باعث</a:t>
            </a:r>
            <a:r>
              <a:rPr lang="fa-IR" sz="2800" b="0" dirty="0">
                <a:solidFill>
                  <a:srgbClr val="454545"/>
                </a:solidFill>
                <a:latin typeface=".SFUIText"/>
              </a:rPr>
              <a:t> </a:t>
            </a:r>
            <a:r>
              <a:rPr lang="fa-IR" sz="2800" b="0" dirty="0">
                <a:solidFill>
                  <a:srgbClr val="454545"/>
                </a:solidFill>
                <a:latin typeface=".ArabicUIText-Regular"/>
              </a:rPr>
              <a:t>تقریبا</a:t>
            </a:r>
            <a:r>
              <a:rPr lang="fa-IR" sz="2800" b="0" dirty="0">
                <a:solidFill>
                  <a:srgbClr val="454545"/>
                </a:solidFill>
                <a:latin typeface=".SFUIText"/>
              </a:rPr>
              <a:t> 90 </a:t>
            </a:r>
            <a:r>
              <a:rPr lang="fa-IR" sz="2800" b="0" dirty="0">
                <a:solidFill>
                  <a:srgbClr val="454545"/>
                </a:solidFill>
                <a:latin typeface=".ArabicUIText-Regular"/>
              </a:rPr>
              <a:t>درصد</a:t>
            </a:r>
            <a:r>
              <a:rPr lang="fa-IR" sz="2800" b="0" dirty="0">
                <a:solidFill>
                  <a:srgbClr val="454545"/>
                </a:solidFill>
                <a:latin typeface=".SFUIText"/>
              </a:rPr>
              <a:t> </a:t>
            </a:r>
            <a:r>
              <a:rPr lang="fa-IR" sz="2800" b="0" dirty="0">
                <a:solidFill>
                  <a:srgbClr val="454545"/>
                </a:solidFill>
                <a:latin typeface=".ArabicUIText-Regular"/>
              </a:rPr>
              <a:t>زگیل</a:t>
            </a:r>
            <a:r>
              <a:rPr lang="fa-IR" sz="2800" b="0" dirty="0">
                <a:solidFill>
                  <a:srgbClr val="454545"/>
                </a:solidFill>
                <a:latin typeface=".SFUIText"/>
              </a:rPr>
              <a:t> </a:t>
            </a:r>
            <a:r>
              <a:rPr lang="fa-IR" sz="2800" b="0" dirty="0">
                <a:solidFill>
                  <a:srgbClr val="454545"/>
                </a:solidFill>
                <a:latin typeface=".ArabicUIText-Regular"/>
              </a:rPr>
              <a:t>های</a:t>
            </a:r>
            <a:r>
              <a:rPr lang="fa-IR" sz="2800" b="0" dirty="0">
                <a:solidFill>
                  <a:srgbClr val="454545"/>
                </a:solidFill>
                <a:latin typeface=".SFUIText"/>
              </a:rPr>
              <a:t> </a:t>
            </a:r>
            <a:r>
              <a:rPr lang="fa-IR" sz="2800" b="0" dirty="0">
                <a:solidFill>
                  <a:srgbClr val="454545"/>
                </a:solidFill>
                <a:latin typeface=".ArabicUIText-Regular"/>
              </a:rPr>
              <a:t>تناسلی</a:t>
            </a:r>
            <a:r>
              <a:rPr lang="fa-IR" sz="2800" b="0" dirty="0">
                <a:solidFill>
                  <a:srgbClr val="454545"/>
                </a:solidFill>
                <a:latin typeface=".SFUIText"/>
              </a:rPr>
              <a:t> </a:t>
            </a:r>
            <a:r>
              <a:rPr lang="fa-IR" sz="2800" b="0" dirty="0">
                <a:solidFill>
                  <a:srgbClr val="454545"/>
                </a:solidFill>
                <a:latin typeface=".ArabicUIText-Regular"/>
              </a:rPr>
              <a:t>می</a:t>
            </a:r>
            <a:r>
              <a:rPr lang="fa-IR" sz="2800" b="0" dirty="0">
                <a:solidFill>
                  <a:srgbClr val="454545"/>
                </a:solidFill>
                <a:latin typeface=".SFUIText"/>
              </a:rPr>
              <a:t> </a:t>
            </a:r>
            <a:r>
              <a:rPr lang="fa-IR" sz="2800" b="0" dirty="0">
                <a:solidFill>
                  <a:srgbClr val="454545"/>
                </a:solidFill>
                <a:latin typeface=".ArabicUIText-Regular"/>
              </a:rPr>
              <a:t>شوند</a:t>
            </a:r>
            <a:r>
              <a:rPr lang="fa-IR" sz="2800" b="0" dirty="0">
                <a:solidFill>
                  <a:srgbClr val="454545"/>
                </a:solidFill>
                <a:latin typeface=".SFUIText"/>
              </a:rPr>
              <a:t>. </a:t>
            </a:r>
            <a:endParaRPr lang="fa-IR" sz="2800" b="0" dirty="0" smtClean="0">
              <a:solidFill>
                <a:srgbClr val="454545"/>
              </a:solidFill>
              <a:latin typeface=".SFUIText"/>
            </a:endParaRPr>
          </a:p>
          <a:p>
            <a:pPr marL="342900" indent="-342900" algn="justLow" rtl="1">
              <a:buFont typeface="Arial" panose="020B0604020202020204" pitchFamily="34" charset="0"/>
              <a:buChar char="•"/>
            </a:pPr>
            <a:endParaRPr lang="fa-IR" sz="2800" dirty="0">
              <a:solidFill>
                <a:srgbClr val="454545"/>
              </a:solidFill>
              <a:latin typeface=".SFUIText"/>
            </a:endParaRPr>
          </a:p>
          <a:p>
            <a:pPr marL="342900" indent="-342900" algn="justLow" rtl="1">
              <a:buFont typeface="Arial" panose="020B0604020202020204" pitchFamily="34" charset="0"/>
              <a:buChar char="•"/>
            </a:pPr>
            <a:r>
              <a:rPr lang="fa-IR" sz="2800" b="0" dirty="0" smtClean="0">
                <a:solidFill>
                  <a:srgbClr val="454545"/>
                </a:solidFill>
                <a:latin typeface=".ArabicUIText-Regular"/>
              </a:rPr>
              <a:t>در</a:t>
            </a:r>
            <a:r>
              <a:rPr lang="fa-IR" sz="2800" b="0" dirty="0" smtClean="0">
                <a:solidFill>
                  <a:srgbClr val="454545"/>
                </a:solidFill>
                <a:latin typeface=".SFUIText"/>
              </a:rPr>
              <a:t> </a:t>
            </a:r>
            <a:r>
              <a:rPr lang="fa-IR" sz="2800" b="0" dirty="0">
                <a:solidFill>
                  <a:srgbClr val="454545"/>
                </a:solidFill>
                <a:latin typeface=".ArabicUIText-Regular"/>
              </a:rPr>
              <a:t>کودکان،</a:t>
            </a:r>
            <a:r>
              <a:rPr lang="fa-IR" sz="2800" b="0" dirty="0">
                <a:solidFill>
                  <a:srgbClr val="454545"/>
                </a:solidFill>
                <a:latin typeface=".SFUIText"/>
              </a:rPr>
              <a:t> </a:t>
            </a:r>
            <a:r>
              <a:rPr lang="fa-IR" sz="2800" b="0" dirty="0">
                <a:solidFill>
                  <a:srgbClr val="454545"/>
                </a:solidFill>
                <a:latin typeface=".ArabicUIText-Regular"/>
              </a:rPr>
              <a:t>زگیل</a:t>
            </a:r>
            <a:r>
              <a:rPr lang="fa-IR" sz="2800" b="0" dirty="0">
                <a:solidFill>
                  <a:srgbClr val="454545"/>
                </a:solidFill>
                <a:latin typeface=".SFUIText"/>
              </a:rPr>
              <a:t> </a:t>
            </a:r>
            <a:r>
              <a:rPr lang="fa-IR" sz="2800" b="0" dirty="0">
                <a:solidFill>
                  <a:srgbClr val="454545"/>
                </a:solidFill>
                <a:latin typeface=".ArabicUIText-Regular"/>
              </a:rPr>
              <a:t>های</a:t>
            </a:r>
            <a:r>
              <a:rPr lang="fa-IR" sz="2800" b="0" dirty="0">
                <a:solidFill>
                  <a:srgbClr val="454545"/>
                </a:solidFill>
                <a:latin typeface=".SFUIText"/>
              </a:rPr>
              <a:t> </a:t>
            </a:r>
            <a:r>
              <a:rPr lang="en-US" sz="2800" b="0" dirty="0">
                <a:solidFill>
                  <a:srgbClr val="454545"/>
                </a:solidFill>
                <a:latin typeface=".SFUIText"/>
              </a:rPr>
              <a:t>anogenital </a:t>
            </a:r>
            <a:r>
              <a:rPr lang="fa-IR" sz="2800" b="0" dirty="0">
                <a:solidFill>
                  <a:srgbClr val="454545"/>
                </a:solidFill>
                <a:latin typeface=".ArabicUIText-Regular"/>
              </a:rPr>
              <a:t>با</a:t>
            </a:r>
            <a:r>
              <a:rPr lang="fa-IR" sz="2800" b="0" dirty="0">
                <a:solidFill>
                  <a:srgbClr val="454545"/>
                </a:solidFill>
                <a:latin typeface=".SFUIText"/>
              </a:rPr>
              <a:t> </a:t>
            </a:r>
            <a:r>
              <a:rPr lang="fa-IR" sz="2800" b="0" dirty="0">
                <a:solidFill>
                  <a:srgbClr val="454545"/>
                </a:solidFill>
                <a:latin typeface=".ArabicUIText-Regular"/>
              </a:rPr>
              <a:t>انواع</a:t>
            </a:r>
            <a:r>
              <a:rPr lang="fa-IR" sz="2800" b="0" dirty="0">
                <a:solidFill>
                  <a:srgbClr val="454545"/>
                </a:solidFill>
                <a:latin typeface=".SFUIText"/>
              </a:rPr>
              <a:t> </a:t>
            </a:r>
            <a:r>
              <a:rPr lang="en-US" sz="2800" b="0" dirty="0">
                <a:solidFill>
                  <a:srgbClr val="454545"/>
                </a:solidFill>
                <a:latin typeface=".SFUIText"/>
              </a:rPr>
              <a:t>HPV </a:t>
            </a:r>
            <a:r>
              <a:rPr lang="fa-IR" sz="2800" b="0" dirty="0">
                <a:solidFill>
                  <a:srgbClr val="454545"/>
                </a:solidFill>
                <a:latin typeface=".ArabicUIText-Regular"/>
              </a:rPr>
              <a:t>مرتبط</a:t>
            </a:r>
            <a:r>
              <a:rPr lang="fa-IR" sz="2800" b="0" dirty="0">
                <a:solidFill>
                  <a:srgbClr val="454545"/>
                </a:solidFill>
                <a:latin typeface=".SFUIText"/>
              </a:rPr>
              <a:t> </a:t>
            </a:r>
            <a:r>
              <a:rPr lang="fa-IR" sz="2800" b="0" dirty="0">
                <a:solidFill>
                  <a:srgbClr val="454545"/>
                </a:solidFill>
                <a:latin typeface=".ArabicUIText-Regular"/>
              </a:rPr>
              <a:t>هستند</a:t>
            </a:r>
            <a:r>
              <a:rPr lang="fa-IR" sz="2800" b="0" dirty="0">
                <a:solidFill>
                  <a:srgbClr val="454545"/>
                </a:solidFill>
                <a:latin typeface=".SFUIText"/>
              </a:rPr>
              <a:t> </a:t>
            </a:r>
            <a:r>
              <a:rPr lang="fa-IR" sz="2800" b="0" dirty="0">
                <a:solidFill>
                  <a:srgbClr val="454545"/>
                </a:solidFill>
                <a:latin typeface=".ArabicUIText-Regular"/>
              </a:rPr>
              <a:t>که</a:t>
            </a:r>
            <a:r>
              <a:rPr lang="fa-IR" sz="2800" b="0" dirty="0">
                <a:solidFill>
                  <a:srgbClr val="454545"/>
                </a:solidFill>
                <a:latin typeface=".SFUIText"/>
              </a:rPr>
              <a:t> </a:t>
            </a:r>
            <a:r>
              <a:rPr lang="fa-IR" sz="2800" b="0" dirty="0">
                <a:solidFill>
                  <a:srgbClr val="454545"/>
                </a:solidFill>
                <a:latin typeface=".ArabicUIText-Regular"/>
              </a:rPr>
              <a:t>معمولا</a:t>
            </a:r>
            <a:r>
              <a:rPr lang="fa-IR" sz="2800" b="0" dirty="0">
                <a:solidFill>
                  <a:srgbClr val="454545"/>
                </a:solidFill>
                <a:latin typeface=".SFUIText"/>
              </a:rPr>
              <a:t> </a:t>
            </a:r>
            <a:r>
              <a:rPr lang="fa-IR" sz="2800" b="0" dirty="0">
                <a:solidFill>
                  <a:srgbClr val="454545"/>
                </a:solidFill>
                <a:latin typeface=".ArabicUIText-Regular"/>
              </a:rPr>
              <a:t>از</a:t>
            </a:r>
            <a:r>
              <a:rPr lang="fa-IR" sz="2800" b="0" dirty="0">
                <a:solidFill>
                  <a:srgbClr val="454545"/>
                </a:solidFill>
                <a:latin typeface=".SFUIText"/>
              </a:rPr>
              <a:t> </a:t>
            </a:r>
            <a:r>
              <a:rPr lang="fa-IR" sz="2800" b="0" dirty="0">
                <a:solidFill>
                  <a:srgbClr val="454545"/>
                </a:solidFill>
                <a:latin typeface=".ArabicUIText-Regular"/>
              </a:rPr>
              <a:t>زگیل</a:t>
            </a:r>
            <a:r>
              <a:rPr lang="fa-IR" sz="2800" b="0" dirty="0">
                <a:solidFill>
                  <a:srgbClr val="454545"/>
                </a:solidFill>
                <a:latin typeface=".SFUIText"/>
              </a:rPr>
              <a:t> </a:t>
            </a:r>
            <a:r>
              <a:rPr lang="fa-IR" sz="2800" b="0" dirty="0">
                <a:solidFill>
                  <a:srgbClr val="454545"/>
                </a:solidFill>
                <a:latin typeface=".ArabicUIText-Regular"/>
              </a:rPr>
              <a:t>های</a:t>
            </a:r>
            <a:r>
              <a:rPr lang="fa-IR" sz="2800" b="0" dirty="0">
                <a:solidFill>
                  <a:srgbClr val="454545"/>
                </a:solidFill>
                <a:latin typeface=".SFUIText"/>
              </a:rPr>
              <a:t> </a:t>
            </a:r>
            <a:r>
              <a:rPr lang="fa-IR" sz="2800" b="0" dirty="0">
                <a:solidFill>
                  <a:srgbClr val="454545"/>
                </a:solidFill>
                <a:latin typeface=".ArabicUIText-Regular"/>
              </a:rPr>
              <a:t>معمولی</a:t>
            </a:r>
            <a:r>
              <a:rPr lang="fa-IR" sz="2800" b="0" dirty="0">
                <a:solidFill>
                  <a:srgbClr val="454545"/>
                </a:solidFill>
                <a:latin typeface=".SFUIText"/>
              </a:rPr>
              <a:t> (</a:t>
            </a:r>
            <a:r>
              <a:rPr lang="fa-IR" sz="2800" b="0" dirty="0">
                <a:solidFill>
                  <a:srgbClr val="454545"/>
                </a:solidFill>
                <a:latin typeface=".ArabicUIText-Regular"/>
              </a:rPr>
              <a:t>انواع</a:t>
            </a:r>
            <a:r>
              <a:rPr lang="fa-IR" sz="2800" b="0" dirty="0">
                <a:solidFill>
                  <a:srgbClr val="454545"/>
                </a:solidFill>
                <a:latin typeface=".SFUIText"/>
              </a:rPr>
              <a:t> 1 </a:t>
            </a:r>
            <a:r>
              <a:rPr lang="fa-IR" sz="2800" b="0" dirty="0">
                <a:solidFill>
                  <a:srgbClr val="454545"/>
                </a:solidFill>
                <a:latin typeface=".ArabicUIText-Regular"/>
              </a:rPr>
              <a:t>و</a:t>
            </a:r>
            <a:r>
              <a:rPr lang="fa-IR" sz="2800" b="0" dirty="0">
                <a:solidFill>
                  <a:srgbClr val="454545"/>
                </a:solidFill>
                <a:latin typeface=".SFUIText"/>
              </a:rPr>
              <a:t> 2) </a:t>
            </a:r>
            <a:r>
              <a:rPr lang="fa-IR" sz="2800" b="0" dirty="0">
                <a:solidFill>
                  <a:srgbClr val="454545"/>
                </a:solidFill>
                <a:latin typeface=".ArabicUIText-Regular"/>
              </a:rPr>
              <a:t>جدا</a:t>
            </a:r>
            <a:r>
              <a:rPr lang="fa-IR" sz="2800" b="0" dirty="0">
                <a:solidFill>
                  <a:srgbClr val="454545"/>
                </a:solidFill>
                <a:latin typeface=".SFUIText"/>
              </a:rPr>
              <a:t> </a:t>
            </a:r>
            <a:r>
              <a:rPr lang="fa-IR" sz="2800" b="0" dirty="0">
                <a:solidFill>
                  <a:srgbClr val="454545"/>
                </a:solidFill>
                <a:latin typeface=".ArabicUIText-Regular"/>
              </a:rPr>
              <a:t>می</a:t>
            </a:r>
            <a:r>
              <a:rPr lang="fa-IR" sz="2800" b="0" dirty="0">
                <a:solidFill>
                  <a:srgbClr val="454545"/>
                </a:solidFill>
                <a:latin typeface=".SFUIText"/>
              </a:rPr>
              <a:t> </a:t>
            </a:r>
            <a:r>
              <a:rPr lang="fa-IR" sz="2800" b="0" dirty="0" smtClean="0">
                <a:solidFill>
                  <a:srgbClr val="454545"/>
                </a:solidFill>
                <a:latin typeface=".ArabicUIText-Regular"/>
              </a:rPr>
              <a:t>شوند.</a:t>
            </a:r>
            <a:endParaRPr lang="en-US" sz="2800" dirty="0"/>
          </a:p>
        </p:txBody>
      </p:sp>
    </p:spTree>
    <p:extLst>
      <p:ext uri="{BB962C8B-B14F-4D97-AF65-F5344CB8AC3E}">
        <p14:creationId xmlns:p14="http://schemas.microsoft.com/office/powerpoint/2010/main" val="1510090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357</TotalTime>
  <Words>4006</Words>
  <Application>Microsoft Office PowerPoint</Application>
  <PresentationFormat>Custom</PresentationFormat>
  <Paragraphs>482</Paragraphs>
  <Slides>88</Slides>
  <Notes>2</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Slice</vt:lpstr>
      <vt:lpstr>ویروس پاپیلومای انسانی</vt:lpstr>
      <vt:lpstr>معرفی دوره</vt:lpstr>
      <vt:lpstr>معرفی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نحوه انجام پاپ اسمیر</vt:lpstr>
      <vt:lpstr>PowerPoint Presentation</vt:lpstr>
      <vt:lpstr>PowerPoint Presentation</vt:lpstr>
      <vt:lpstr>PowerPoint Presentation</vt:lpstr>
      <vt:lpstr>PowerPoint Presentation</vt:lpstr>
      <vt:lpstr>دیاگرام پیگیری نتیجه پاپ اسمیر</vt:lpstr>
      <vt:lpstr>PowerPoint Presentation</vt:lpstr>
      <vt:lpstr>PowerPoint Presentation</vt:lpstr>
      <vt:lpstr>2013 ASCCP consensus guidelines Women &gt; age 30, Pap -, HPV +</vt:lpstr>
      <vt:lpstr>PowerPoint Presentation</vt:lpstr>
      <vt:lpstr>PowerPoint Presentation</vt:lpstr>
      <vt:lpstr>واژینیت کاندیدیایی</vt:lpstr>
      <vt:lpstr>PowerPoint Presentation</vt:lpstr>
      <vt:lpstr> واژینیت تریکومونایی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واژینوز باکتریال</vt:lpstr>
      <vt:lpstr>PowerPoint Presentation</vt:lpstr>
      <vt:lpstr>PowerPoint Presentation</vt:lpstr>
      <vt:lpstr>PowerPoint Presentation</vt:lpstr>
      <vt:lpstr>PowerPoint Presentation</vt:lpstr>
      <vt:lpstr>PowerPoint Presentation</vt:lpstr>
      <vt:lpstr>واژینیت آتروفیک</vt:lpstr>
      <vt:lpstr>PowerPoint Presentation</vt:lpstr>
      <vt:lpstr>PowerPoint Presentation</vt:lpstr>
      <vt:lpstr>سرویسیت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هرپس ولوواژینال</vt:lpstr>
      <vt:lpstr>هرپس ولوواژینال</vt:lpstr>
      <vt:lpstr>PowerPoint Presentation</vt:lpstr>
      <vt:lpstr>PowerPoint Presentation</vt:lpstr>
      <vt:lpstr>AUB  دوران باروری</vt:lpstr>
      <vt:lpstr>حاملگی</vt:lpstr>
      <vt:lpstr> DUB خونریزی دیس فونکسیونل رحم</vt:lpstr>
      <vt:lpstr>هورمونهای اگزوژن</vt:lpstr>
      <vt:lpstr>PowerPoint Presentation</vt:lpstr>
      <vt:lpstr>اختلالات اندوکرین</vt:lpstr>
      <vt:lpstr>PowerPoint Presentation</vt:lpstr>
      <vt:lpstr>لیومیوم ها </vt:lpstr>
      <vt:lpstr>ضایعات سرویکس </vt:lpstr>
      <vt:lpstr>علل هماتولوژیک </vt:lpstr>
      <vt:lpstr>علل عفونی </vt:lpstr>
      <vt:lpstr>نئوپلازیها </vt:lpstr>
      <vt:lpstr>PowerPoint Presentation</vt:lpstr>
      <vt:lpstr>رفرنس 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پاپیلومایویروس های انسانی ویروس هایی هستند که تنها انسان را آلوده می کنند. بیش از 200 نوع از HPV وجود دارد که در انگیختگی بافت آنها متفاوت است HPV را می توان از یک سطح اپیتلیال به دیگری انتقال داد. اکثر عفونت ها معمولا طی 12 ماه حل می شوند. با این حال، عفونت مداوم با انواع پر خطر HPV می تواند خطر ابتلا به ضایعات پیش سرطانی یا سرطانی را افزایش دهد عفونت با انواع HPV 1 ،2 با زگیل های کف پائینی یا دست و پا همراه است. عفونت های مکرر با انواع HPV 6، 11، 16 ،18 با زگیل های تناسلی و ضایعات پیش سرطانی و سرطانی دهانه رحم، دهان، واژن، آلت تناسلی، مقعد و حلق همراه است</dc:title>
  <dc:creator>mahtab s</dc:creator>
  <cp:lastModifiedBy>movahedi</cp:lastModifiedBy>
  <cp:revision>40</cp:revision>
  <dcterms:created xsi:type="dcterms:W3CDTF">2019-06-03T19:19:18Z</dcterms:created>
  <dcterms:modified xsi:type="dcterms:W3CDTF">2020-12-29T03:51:52Z</dcterms:modified>
</cp:coreProperties>
</file>